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5" r:id="rId1"/>
  </p:sldMasterIdLst>
  <p:handoutMasterIdLst>
    <p:handoutMasterId r:id="rId5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79" autoAdjust="0"/>
    <p:restoredTop sz="86376" autoAdjust="0"/>
  </p:normalViewPr>
  <p:slideViewPr>
    <p:cSldViewPr snapToGrid="0" snapToObjects="1">
      <p:cViewPr varScale="1">
        <p:scale>
          <a:sx n="64" d="100"/>
          <a:sy n="64" d="100"/>
        </p:scale>
        <p:origin x="12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C9DDA8B-EA52-469E-8891-9D1FE435DEB3}" type="datetimeFigureOut">
              <a:rPr lang="en-US" smtClean="0"/>
              <a:t>10/27/2016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F0FFAC8-C8F3-4F25-8A46-FA777B77079B}" type="slidenum">
              <a:rPr lang="en-US" smtClean="0"/>
              <a:t>‹#›</a:t>
            </a:fld>
            <a:endParaRPr lang="en-US"/>
          </a:p>
        </p:txBody>
      </p:sp>
    </p:spTree>
    <p:extLst>
      <p:ext uri="{BB962C8B-B14F-4D97-AF65-F5344CB8AC3E}">
        <p14:creationId xmlns:p14="http://schemas.microsoft.com/office/powerpoint/2010/main" val="8915565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F4294FC-8583-F94C-A64C-961F5AF5E12A}" type="datetimeFigureOut">
              <a:rPr lang="en-US" smtClean="0"/>
              <a:t>10/27/2016</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9D2C864-9362-43C7-A136-D9C41D93A96D}" type="slidenum">
              <a:rPr lang="en-US" smtClean="0"/>
              <a:t>‹#›</a:t>
            </a:fld>
            <a:endParaRPr lang="en-US" dirty="0"/>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294FC-8583-F94C-A64C-961F5AF5E12A}" type="datetimeFigureOut">
              <a:rPr lang="en-US" smtClean="0"/>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00D245-3603-0D49-A11C-42356D1DB3BB}" type="slidenum">
              <a:rPr lang="en-US" smtClean="0"/>
              <a:t>‹#›</a:t>
            </a:fld>
            <a:endParaRPr lang="en-US" dirty="0"/>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294FC-8583-F94C-A64C-961F5AF5E12A}" type="datetimeFigureOut">
              <a:rPr lang="en-US" smtClean="0"/>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00D245-3603-0D49-A11C-42356D1DB3BB}" type="slidenum">
              <a:rPr lang="en-US" smtClean="0"/>
              <a:t>‹#›</a:t>
            </a:fld>
            <a:endParaRPr lang="en-US" dirty="0"/>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294FC-8583-F94C-A64C-961F5AF5E12A}" type="datetimeFigureOut">
              <a:rPr lang="en-US" smtClean="0"/>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00D245-3603-0D49-A11C-42356D1DB3BB}" type="slidenum">
              <a:rPr lang="en-US" smtClean="0"/>
              <a:t>‹#›</a:t>
            </a:fld>
            <a:endParaRPr lang="en-US"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294FC-8583-F94C-A64C-961F5AF5E12A}" type="datetimeFigureOut">
              <a:rPr lang="en-US" smtClean="0"/>
              <a:t>10/27/2016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00D245-3603-0D49-A11C-42356D1DB3BB}" type="slidenum">
              <a:rPr lang="en-US" smtClean="0"/>
              <a:t>‹#›</a:t>
            </a:fld>
            <a:endParaRPr lang="en-US" dirty="0"/>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F4294FC-8583-F94C-A64C-961F5AF5E12A}" type="datetimeFigureOut">
              <a:rPr lang="en-US" smtClean="0"/>
              <a:t>10/27/2016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00D245-3603-0D49-A11C-42356D1DB3BB}"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F4294FC-8583-F94C-A64C-961F5AF5E12A}" type="datetimeFigureOut">
              <a:rPr lang="en-US" smtClean="0"/>
              <a:t>10/27/2016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00D245-3603-0D49-A11C-42356D1DB3BB}"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4294FC-8583-F94C-A64C-961F5AF5E12A}" type="datetimeFigureOut">
              <a:rPr lang="en-US" smtClean="0"/>
              <a:t>10/27/2016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00D245-3603-0D49-A11C-42356D1DB3BB}" type="slidenum">
              <a:rPr lang="en-US" smtClean="0"/>
              <a:t>‹#›</a:t>
            </a:fld>
            <a:endParaRPr lang="en-US" dirty="0"/>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294FC-8583-F94C-A64C-961F5AF5E12A}" type="datetimeFigureOut">
              <a:rPr lang="en-US" smtClean="0"/>
              <a:t>10/27/2016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00D245-3603-0D49-A11C-42356D1DB3BB}" type="slidenum">
              <a:rPr lang="en-US" smtClean="0"/>
              <a:t>‹#›</a:t>
            </a:fld>
            <a:endParaRPr lang="en-US" dirty="0"/>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0F4294FC-8583-F94C-A64C-961F5AF5E12A}" type="datetimeFigureOut">
              <a:rPr lang="en-US" smtClean="0"/>
              <a:t>10/27/2016</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0500D245-3603-0D49-A11C-42356D1DB3BB}" type="slidenum">
              <a:rPr lang="en-US" smtClean="0"/>
              <a:t>‹#›</a:t>
            </a:fld>
            <a:endParaRPr lang="en-US" dirty="0"/>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0F4294FC-8583-F94C-A64C-961F5AF5E12A}" type="datetimeFigureOut">
              <a:rPr lang="en-US" smtClean="0"/>
              <a:t>10/27/2016</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0500D245-3603-0D49-A11C-42356D1DB3BB}" type="slidenum">
              <a:rPr lang="en-US" smtClean="0"/>
              <a:t>‹#›</a:t>
            </a:fld>
            <a:endParaRPr lang="en-US" dirty="0"/>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F4294FC-8583-F94C-A64C-961F5AF5E12A}" type="datetimeFigureOut">
              <a:rPr lang="en-US" smtClean="0"/>
              <a:t>10/27/2016</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500D245-3603-0D49-A11C-42356D1DB3B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5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0.xml"/><Relationship Id="rId18" Type="http://schemas.openxmlformats.org/officeDocument/2006/relationships/slide" Target="slide11.xml"/><Relationship Id="rId26" Type="http://schemas.openxmlformats.org/officeDocument/2006/relationships/slide" Target="slide27.xml"/><Relationship Id="rId3" Type="http://schemas.openxmlformats.org/officeDocument/2006/relationships/slide" Target="slide8.xml"/><Relationship Id="rId21" Type="http://schemas.openxmlformats.org/officeDocument/2006/relationships/slide" Target="slide26.xml"/><Relationship Id="rId7" Type="http://schemas.openxmlformats.org/officeDocument/2006/relationships/slide" Target="slide4.xml"/><Relationship Id="rId12" Type="http://schemas.openxmlformats.org/officeDocument/2006/relationships/slide" Target="slide5.xml"/><Relationship Id="rId17" Type="http://schemas.openxmlformats.org/officeDocument/2006/relationships/slide" Target="slide6.xml"/><Relationship Id="rId25" Type="http://schemas.openxmlformats.org/officeDocument/2006/relationships/slide" Target="slide22.xml"/><Relationship Id="rId2" Type="http://schemas.openxmlformats.org/officeDocument/2006/relationships/slide" Target="slide3.xml"/><Relationship Id="rId16" Type="http://schemas.openxmlformats.org/officeDocument/2006/relationships/slide" Target="slide25.xml"/><Relationship Id="rId20"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4.xml"/><Relationship Id="rId24" Type="http://schemas.openxmlformats.org/officeDocument/2006/relationships/slide" Target="slide17.xml"/><Relationship Id="rId5" Type="http://schemas.openxmlformats.org/officeDocument/2006/relationships/slide" Target="slide18.xml"/><Relationship Id="rId15" Type="http://schemas.openxmlformats.org/officeDocument/2006/relationships/slide" Target="slide20.xml"/><Relationship Id="rId23" Type="http://schemas.openxmlformats.org/officeDocument/2006/relationships/slide" Target="slide12.xml"/><Relationship Id="rId10" Type="http://schemas.openxmlformats.org/officeDocument/2006/relationships/slide" Target="slide19.xml"/><Relationship Id="rId19" Type="http://schemas.openxmlformats.org/officeDocument/2006/relationships/slide" Target="slide16.xml"/><Relationship Id="rId4" Type="http://schemas.openxmlformats.org/officeDocument/2006/relationships/slide" Target="slide13.xml"/><Relationship Id="rId9" Type="http://schemas.openxmlformats.org/officeDocument/2006/relationships/slide" Target="slide14.xml"/><Relationship Id="rId14" Type="http://schemas.openxmlformats.org/officeDocument/2006/relationships/slide" Target="slide15.xml"/><Relationship Id="rId22"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27200" y="3995530"/>
            <a:ext cx="5712179" cy="1524000"/>
          </a:xfrm>
        </p:spPr>
        <p:txBody>
          <a:bodyPr>
            <a:normAutofit/>
          </a:bodyPr>
          <a:lstStyle/>
          <a:p>
            <a:r>
              <a:rPr lang="en-US" b="0" dirty="0" smtClean="0"/>
              <a:t>Language Arts 6</a:t>
            </a:r>
            <a:endParaRPr lang="en-US" b="0" dirty="0"/>
          </a:p>
        </p:txBody>
      </p:sp>
      <p:sp>
        <p:nvSpPr>
          <p:cNvPr id="4" name="Rectangle 3"/>
          <p:cNvSpPr/>
          <p:nvPr/>
        </p:nvSpPr>
        <p:spPr>
          <a:xfrm>
            <a:off x="1727200" y="2182231"/>
            <a:ext cx="5712179" cy="1380846"/>
          </a:xfrm>
          <a:prstGeom prst="rect">
            <a:avLst/>
          </a:prstGeom>
          <a:solidFill>
            <a:schemeClr val="accent3">
              <a:lumMod val="20000"/>
              <a:lumOff val="80000"/>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wrap="none" lIns="91440" tIns="45720" rIns="91440" bIns="45720">
            <a:prstTxWarp prst="textDeflateTop">
              <a:avLst>
                <a:gd name="adj" fmla="val 29465"/>
              </a:avLst>
            </a:prstTxWarp>
            <a:spAutoFit/>
          </a:bodyPr>
          <a:lstStyle/>
          <a:p>
            <a:pPr algn="ctr"/>
            <a:r>
              <a:rPr lang="en-US" sz="5400" b="1" dirty="0" smtClean="0">
                <a:ln w="12700">
                  <a:solidFill>
                    <a:schemeClr val="tx2">
                      <a:satMod val="155000"/>
                    </a:schemeClr>
                  </a:solidFill>
                  <a:prstDash val="solid"/>
                </a:ln>
                <a:solidFill>
                  <a:schemeClr val="bg2">
                    <a:lumMod val="75000"/>
                  </a:schemeClr>
                </a:solidFill>
                <a:effectLst>
                  <a:innerShdw blurRad="114300">
                    <a:prstClr val="black"/>
                  </a:innerShdw>
                </a:effectLst>
              </a:rPr>
              <a:t>Unit One Test Review</a:t>
            </a:r>
            <a:endParaRPr lang="en-US" sz="5400" b="1" dirty="0">
              <a:ln w="12700">
                <a:solidFill>
                  <a:schemeClr val="tx2">
                    <a:satMod val="155000"/>
                  </a:schemeClr>
                </a:solidFill>
                <a:prstDash val="solid"/>
              </a:ln>
              <a:solidFill>
                <a:schemeClr val="bg2">
                  <a:lumMod val="75000"/>
                </a:schemeClr>
              </a:solidFill>
              <a:effectLst>
                <a:innerShdw blurRad="114300">
                  <a:prstClr val="black"/>
                </a:innerShdw>
              </a:effectLst>
            </a:endParaRPr>
          </a:p>
        </p:txBody>
      </p:sp>
      <p:sp>
        <p:nvSpPr>
          <p:cNvPr id="5" name="Action Button: Custom 4">
            <a:hlinkClick r:id="rId2" action="ppaction://hlinksldjump" highlightClick="1">
              <a:snd r:embed="rId3" name="push.wav"/>
            </a:hlinkClick>
          </p:cNvPr>
          <p:cNvSpPr/>
          <p:nvPr/>
        </p:nvSpPr>
        <p:spPr>
          <a:xfrm>
            <a:off x="7208520" y="5638800"/>
            <a:ext cx="1478280" cy="12192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Bibliography</a:t>
            </a:r>
            <a:endParaRPr lang="en-US" dirty="0"/>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Picking the Plot</a:t>
            </a:r>
            <a:endParaRPr lang="en-US" b="0" dirty="0" smtClean="0">
              <a:effectLst/>
            </a:endParaRPr>
          </a:p>
          <a:p>
            <a:pPr algn="ctr"/>
            <a:r>
              <a:rPr lang="en-US" b="0" dirty="0" smtClean="0"/>
              <a:t> 600</a:t>
            </a:r>
            <a:endParaRPr lang="en-US" b="0" dirty="0"/>
          </a:p>
        </p:txBody>
      </p:sp>
      <p:sp>
        <p:nvSpPr>
          <p:cNvPr id="3" name="Content Placeholder 2"/>
          <p:cNvSpPr>
            <a:spLocks noGrp="1"/>
          </p:cNvSpPr>
          <p:nvPr>
            <p:ph idx="1"/>
          </p:nvPr>
        </p:nvSpPr>
        <p:spPr/>
        <p:txBody>
          <a:bodyPr/>
          <a:lstStyle/>
          <a:p>
            <a:pPr algn="ctr"/>
            <a:endParaRPr lang="en-US" b="0" dirty="0" smtClean="0"/>
          </a:p>
          <a:p>
            <a:r>
              <a:rPr lang="en-US" b="0" dirty="0" smtClean="0"/>
              <a:t>“This was it. The moment had finally come where Jason would face his nemesis</a:t>
            </a:r>
            <a:r>
              <a:rPr lang="en-US" dirty="0" smtClean="0"/>
              <a:t>, Tom Joker. One can’t live where the other survives. After this, nothing will be the same.” </a:t>
            </a:r>
          </a:p>
          <a:p>
            <a:r>
              <a:rPr lang="en-US" b="0" dirty="0" smtClean="0"/>
              <a:t>These lines are an example of the _________ of a story. </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Picking the Plot</a:t>
            </a:r>
            <a:endParaRPr lang="en-US" b="0" dirty="0" smtClean="0">
              <a:effectLst/>
            </a:endParaRPr>
          </a:p>
          <a:p>
            <a:pPr algn="ctr"/>
            <a:r>
              <a:rPr lang="en-US" b="0" dirty="0" smtClean="0"/>
              <a:t> 800</a:t>
            </a:r>
            <a:endParaRPr lang="en-US" b="0" dirty="0"/>
          </a:p>
        </p:txBody>
      </p:sp>
      <p:sp>
        <p:nvSpPr>
          <p:cNvPr id="3" name="Content Placeholder 2"/>
          <p:cNvSpPr>
            <a:spLocks noGrp="1"/>
          </p:cNvSpPr>
          <p:nvPr>
            <p:ph idx="1"/>
          </p:nvPr>
        </p:nvSpPr>
        <p:spPr/>
        <p:txBody>
          <a:bodyPr>
            <a:normAutofit fontScale="92500"/>
          </a:bodyPr>
          <a:lstStyle/>
          <a:p>
            <a:r>
              <a:rPr lang="en-US" b="0" dirty="0" smtClean="0"/>
              <a:t>“Just then, Alexis heard a creek from behind her. She had the feeling as if someone had been following her the whole way home. She began to walk faster. </a:t>
            </a:r>
            <a:r>
              <a:rPr lang="en-US" dirty="0" smtClean="0"/>
              <a:t>It was probably her imagination. She walked this road home from almost every day. The idea of Halloween was probably messing with her mind. At that moment, she heard another set of footsteps directly behind her…” </a:t>
            </a:r>
          </a:p>
          <a:p>
            <a:r>
              <a:rPr lang="en-US" b="0" dirty="0" smtClean="0"/>
              <a:t>These lines are an example of the ________ _________ in a story. </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Picking the Plot</a:t>
            </a:r>
            <a:endParaRPr lang="en-US" b="0" dirty="0" smtClean="0">
              <a:effectLst/>
            </a:endParaRPr>
          </a:p>
          <a:p>
            <a:pPr algn="ctr"/>
            <a:r>
              <a:rPr lang="en-US" b="0" dirty="0" smtClean="0"/>
              <a:t> 1000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This is the French-term often used instead of resolution is known as _D__________. </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Crazy Conflicts</a:t>
            </a:r>
            <a:endParaRPr lang="en-US" b="0" dirty="0" smtClean="0">
              <a:effectLst/>
            </a:endParaRPr>
          </a:p>
          <a:p>
            <a:pPr algn="ctr"/>
            <a:r>
              <a:rPr lang="en-US" b="0" dirty="0" smtClean="0"/>
              <a:t> 200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dirty="0"/>
              <a:t>This type of conflict finds the main character in conflict with another character, human or not human.</a:t>
            </a:r>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Crazy Conflicts</a:t>
            </a:r>
            <a:endParaRPr lang="en-US" b="0" dirty="0" smtClean="0">
              <a:effectLst/>
            </a:endParaRPr>
          </a:p>
          <a:p>
            <a:pPr algn="ctr"/>
            <a:r>
              <a:rPr lang="en-US" b="0" dirty="0" smtClean="0"/>
              <a:t> 400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dirty="0"/>
              <a:t>This type of conflict finds the main character in conflict with </a:t>
            </a:r>
            <a:r>
              <a:rPr lang="en-US" dirty="0" smtClean="0"/>
              <a:t>natural forces, </a:t>
            </a:r>
            <a:r>
              <a:rPr lang="en-US" dirty="0"/>
              <a:t>which serve as the antagonist. </a:t>
            </a:r>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Crazy Conflicts</a:t>
            </a:r>
            <a:endParaRPr lang="en-US" b="0" dirty="0" smtClean="0">
              <a:effectLst/>
            </a:endParaRPr>
          </a:p>
          <a:p>
            <a:pPr algn="ctr"/>
            <a:r>
              <a:rPr lang="en-US" b="0" dirty="0" smtClean="0"/>
              <a:t> 600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dirty="0"/>
              <a:t>This type of conflict has the main character in conflict with a larger group: a community, </a:t>
            </a:r>
            <a:r>
              <a:rPr lang="en-US" dirty="0" smtClean="0"/>
              <a:t>rules or traditions, </a:t>
            </a:r>
            <a:r>
              <a:rPr lang="en-US" dirty="0"/>
              <a:t>culture, etc.</a:t>
            </a:r>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Crazy Conflicts</a:t>
            </a:r>
            <a:endParaRPr lang="en-US" b="0" dirty="0" smtClean="0">
              <a:effectLst/>
            </a:endParaRPr>
          </a:p>
          <a:p>
            <a:pPr algn="ctr"/>
            <a:r>
              <a:rPr lang="en-US" b="0" dirty="0" smtClean="0"/>
              <a:t> 800</a:t>
            </a:r>
            <a:endParaRPr lang="en-US" b="0" dirty="0"/>
          </a:p>
        </p:txBody>
      </p:sp>
      <p:sp>
        <p:nvSpPr>
          <p:cNvPr id="3" name="Content Placeholder 2"/>
          <p:cNvSpPr>
            <a:spLocks noGrp="1"/>
          </p:cNvSpPr>
          <p:nvPr>
            <p:ph idx="1"/>
          </p:nvPr>
        </p:nvSpPr>
        <p:spPr/>
        <p:txBody>
          <a:bodyPr>
            <a:normAutofit lnSpcReduction="10000"/>
          </a:bodyPr>
          <a:lstStyle/>
          <a:p>
            <a:pPr algn="ctr"/>
            <a:endParaRPr lang="en-US" b="0" dirty="0" smtClean="0"/>
          </a:p>
          <a:p>
            <a:pPr algn="ctr"/>
            <a:r>
              <a:rPr lang="en-US" b="0" dirty="0" smtClean="0"/>
              <a:t>Gavin’s quickly finished his language arts homework during class. Most of his friends had to take it home for homework. Now, they are asking him to share his answers. He worked hard on his worksheet and doesn’t think it is fair that they copy, however he doesn’t want to make his friends angry. </a:t>
            </a:r>
            <a:r>
              <a:rPr lang="en-US" dirty="0" smtClean="0"/>
              <a:t>He has a tough decision to make.</a:t>
            </a:r>
            <a:r>
              <a:rPr lang="en-US" b="0" dirty="0" smtClean="0"/>
              <a:t> </a:t>
            </a:r>
            <a:r>
              <a:rPr lang="en-US" dirty="0" smtClean="0"/>
              <a:t>This type of conflict is known as…</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Crazy Conflicts</a:t>
            </a:r>
            <a:endParaRPr lang="en-US" b="0" dirty="0" smtClean="0">
              <a:effectLst/>
            </a:endParaRPr>
          </a:p>
          <a:p>
            <a:pPr algn="ctr"/>
            <a:r>
              <a:rPr lang="en-US" b="0" dirty="0" smtClean="0"/>
              <a:t> 1000</a:t>
            </a:r>
            <a:endParaRPr lang="en-US" b="0" dirty="0"/>
          </a:p>
        </p:txBody>
      </p:sp>
      <p:sp>
        <p:nvSpPr>
          <p:cNvPr id="3" name="Content Placeholder 2"/>
          <p:cNvSpPr>
            <a:spLocks noGrp="1"/>
          </p:cNvSpPr>
          <p:nvPr>
            <p:ph idx="1"/>
          </p:nvPr>
        </p:nvSpPr>
        <p:spPr/>
        <p:txBody>
          <a:bodyPr>
            <a:normAutofit lnSpcReduction="10000"/>
          </a:bodyPr>
          <a:lstStyle/>
          <a:p>
            <a:pPr algn="ctr"/>
            <a:endParaRPr lang="en-US" b="0" dirty="0" smtClean="0"/>
          </a:p>
          <a:p>
            <a:pPr algn="ctr"/>
            <a:r>
              <a:rPr lang="en-US" dirty="0" smtClean="0"/>
              <a:t>The middle school that Emma attends does not allow music played at the school dances. For years, the school has believed that music was a bad influence on children</a:t>
            </a:r>
            <a:r>
              <a:rPr lang="en-US" b="0" dirty="0" smtClean="0"/>
              <a:t>. Emma decided to gather signatures of parents and students who wished to have music played at schoo</a:t>
            </a:r>
            <a:r>
              <a:rPr lang="en-US" dirty="0" smtClean="0"/>
              <a:t>l. She was going to present the signatures to the principal that evening. This type of conflict is known as… </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122382"/>
            <a:ext cx="6965245" cy="1202485"/>
          </a:xfrm>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Setting the Setting</a:t>
            </a:r>
            <a:endParaRPr lang="en-US" b="0" dirty="0" smtClean="0">
              <a:effectLst/>
            </a:endParaRPr>
          </a:p>
          <a:p>
            <a:pPr algn="ctr"/>
            <a:r>
              <a:rPr lang="en-US" b="0" dirty="0" smtClean="0"/>
              <a:t> 200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Setting can be described as the _______ and ________ of the story. </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117004"/>
            <a:ext cx="6965245" cy="1202485"/>
          </a:xfrm>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Setting the Setting</a:t>
            </a:r>
            <a:endParaRPr lang="en-US" b="0" dirty="0" smtClean="0">
              <a:effectLst/>
            </a:endParaRPr>
          </a:p>
          <a:p>
            <a:pPr algn="ctr"/>
            <a:r>
              <a:rPr lang="en-US" b="0" dirty="0" smtClean="0"/>
              <a:t> 400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If a story takes place hundreds of years ago, but the reader does not know the exact year, it is ok to say “the story takes place in the _______ _______.” </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9180609"/>
              </p:ext>
            </p:extLst>
          </p:nvPr>
        </p:nvGraphicFramePr>
        <p:xfrm>
          <a:off x="0" y="2"/>
          <a:ext cx="9144000" cy="6858000"/>
        </p:xfrm>
        <a:graphic>
          <a:graphicData uri="http://schemas.openxmlformats.org/drawingml/2006/table">
            <a:tbl>
              <a:tblPr firstRow="1" bandRow="1">
                <a:tableStyleId>{F5AB1C69-6EDB-4FF4-983F-18BD219EF322}</a:tableStyleId>
              </a:tblPr>
              <a:tblGrid>
                <a:gridCol w="1828800"/>
                <a:gridCol w="1828800"/>
                <a:gridCol w="1828800"/>
                <a:gridCol w="1828800"/>
                <a:gridCol w="1828800"/>
              </a:tblGrid>
              <a:tr h="1143000">
                <a:tc>
                  <a:txBody>
                    <a:bodyPr/>
                    <a:lstStyle/>
                    <a:p>
                      <a:pPr algn="ctr"/>
                      <a:r>
                        <a:rPr lang="en-US" dirty="0" smtClean="0"/>
                        <a:t>Plot Diagram</a:t>
                      </a:r>
                      <a:endParaRPr lang="en-US" dirty="0"/>
                    </a:p>
                  </a:txBody>
                  <a:tcPr anchor="ctr">
                    <a:solidFill>
                      <a:schemeClr val="bg2">
                        <a:lumMod val="50000"/>
                      </a:schemeClr>
                    </a:solidFill>
                  </a:tcPr>
                </a:tc>
                <a:tc>
                  <a:txBody>
                    <a:bodyPr/>
                    <a:lstStyle/>
                    <a:p>
                      <a:pPr algn="ctr"/>
                      <a:r>
                        <a:rPr lang="en-US" dirty="0" smtClean="0"/>
                        <a:t>Picking the Plot</a:t>
                      </a:r>
                      <a:endParaRPr lang="en-US" dirty="0"/>
                    </a:p>
                  </a:txBody>
                  <a:tcPr anchor="ctr">
                    <a:solidFill>
                      <a:schemeClr val="bg2">
                        <a:lumMod val="50000"/>
                      </a:schemeClr>
                    </a:solidFill>
                  </a:tcPr>
                </a:tc>
                <a:tc>
                  <a:txBody>
                    <a:bodyPr/>
                    <a:lstStyle/>
                    <a:p>
                      <a:pPr algn="ctr"/>
                      <a:r>
                        <a:rPr lang="en-US" dirty="0" smtClean="0"/>
                        <a:t>Crazy Conflicts</a:t>
                      </a:r>
                      <a:endParaRPr lang="en-US" dirty="0"/>
                    </a:p>
                  </a:txBody>
                  <a:tcPr anchor="ctr">
                    <a:solidFill>
                      <a:schemeClr val="bg2">
                        <a:lumMod val="50000"/>
                      </a:schemeClr>
                    </a:solidFill>
                  </a:tcPr>
                </a:tc>
                <a:tc>
                  <a:txBody>
                    <a:bodyPr/>
                    <a:lstStyle/>
                    <a:p>
                      <a:pPr algn="ctr"/>
                      <a:r>
                        <a:rPr lang="en-US" dirty="0" smtClean="0"/>
                        <a:t>Setting the Setting</a:t>
                      </a:r>
                      <a:endParaRPr lang="en-US" dirty="0"/>
                    </a:p>
                  </a:txBody>
                  <a:tcPr anchor="ctr">
                    <a:solidFill>
                      <a:schemeClr val="bg2">
                        <a:lumMod val="50000"/>
                      </a:schemeClr>
                    </a:solidFill>
                  </a:tcPr>
                </a:tc>
                <a:tc>
                  <a:txBody>
                    <a:bodyPr/>
                    <a:lstStyle/>
                    <a:p>
                      <a:pPr algn="ctr"/>
                      <a:r>
                        <a:rPr lang="en-US" dirty="0" smtClean="0"/>
                        <a:t>All</a:t>
                      </a:r>
                      <a:r>
                        <a:rPr lang="en-US" baseline="0" dirty="0" smtClean="0"/>
                        <a:t> Mixed Up! </a:t>
                      </a:r>
                      <a:endParaRPr lang="en-US" dirty="0"/>
                    </a:p>
                  </a:txBody>
                  <a:tcPr anchor="ctr">
                    <a:solidFill>
                      <a:schemeClr val="bg2">
                        <a:lumMod val="50000"/>
                      </a:schemeClr>
                    </a:solidFill>
                  </a:tcPr>
                </a:tc>
              </a:tr>
              <a:tr h="1143000">
                <a:tc>
                  <a:txBody>
                    <a:bodyPr/>
                    <a:lstStyle/>
                    <a:p>
                      <a:pPr algn="ctr"/>
                      <a:r>
                        <a:rPr lang="en-US" dirty="0" smtClean="0">
                          <a:hlinkClick r:id="rId2" action="ppaction://hlinksldjump"/>
                        </a:rPr>
                        <a:t>200</a:t>
                      </a:r>
                      <a:endParaRPr lang="en-US" dirty="0"/>
                    </a:p>
                  </a:txBody>
                  <a:tcPr anchor="ctr">
                    <a:solidFill>
                      <a:schemeClr val="bg2"/>
                    </a:solidFill>
                  </a:tcPr>
                </a:tc>
                <a:tc>
                  <a:txBody>
                    <a:bodyPr/>
                    <a:lstStyle/>
                    <a:p>
                      <a:pPr algn="ctr"/>
                      <a:r>
                        <a:rPr lang="en-US" dirty="0" smtClean="0">
                          <a:hlinkClick r:id="rId3" action="ppaction://hlinksldjump"/>
                        </a:rPr>
                        <a:t>200</a:t>
                      </a:r>
                      <a:endParaRPr lang="en-US" dirty="0"/>
                    </a:p>
                  </a:txBody>
                  <a:tcPr anchor="ctr">
                    <a:solidFill>
                      <a:schemeClr val="bg2"/>
                    </a:solidFill>
                  </a:tcPr>
                </a:tc>
                <a:tc>
                  <a:txBody>
                    <a:bodyPr/>
                    <a:lstStyle/>
                    <a:p>
                      <a:pPr algn="ctr"/>
                      <a:r>
                        <a:rPr lang="en-US" dirty="0" smtClean="0">
                          <a:hlinkClick r:id="rId4" action="ppaction://hlinksldjump"/>
                        </a:rPr>
                        <a:t>200</a:t>
                      </a:r>
                      <a:endParaRPr lang="en-US" dirty="0"/>
                    </a:p>
                  </a:txBody>
                  <a:tcPr anchor="ctr">
                    <a:solidFill>
                      <a:schemeClr val="bg2"/>
                    </a:solidFill>
                  </a:tcPr>
                </a:tc>
                <a:tc>
                  <a:txBody>
                    <a:bodyPr/>
                    <a:lstStyle/>
                    <a:p>
                      <a:pPr algn="ctr"/>
                      <a:r>
                        <a:rPr lang="en-US" dirty="0" smtClean="0">
                          <a:hlinkClick r:id="rId5" action="ppaction://hlinksldjump"/>
                        </a:rPr>
                        <a:t>200</a:t>
                      </a:r>
                      <a:endParaRPr lang="en-US" dirty="0"/>
                    </a:p>
                  </a:txBody>
                  <a:tcPr anchor="ctr">
                    <a:solidFill>
                      <a:schemeClr val="bg2"/>
                    </a:solidFill>
                  </a:tcPr>
                </a:tc>
                <a:tc>
                  <a:txBody>
                    <a:bodyPr/>
                    <a:lstStyle/>
                    <a:p>
                      <a:pPr algn="ctr"/>
                      <a:r>
                        <a:rPr lang="en-US" dirty="0" smtClean="0">
                          <a:hlinkClick r:id="rId6" action="ppaction://hlinksldjump"/>
                        </a:rPr>
                        <a:t>200</a:t>
                      </a:r>
                      <a:endParaRPr lang="en-US" dirty="0"/>
                    </a:p>
                  </a:txBody>
                  <a:tcPr anchor="ctr">
                    <a:solidFill>
                      <a:schemeClr val="bg2"/>
                    </a:solidFill>
                  </a:tcPr>
                </a:tc>
              </a:tr>
              <a:tr h="1143000">
                <a:tc>
                  <a:txBody>
                    <a:bodyPr/>
                    <a:lstStyle/>
                    <a:p>
                      <a:pPr algn="ctr"/>
                      <a:r>
                        <a:rPr lang="en-US" dirty="0" smtClean="0">
                          <a:hlinkClick r:id="rId7" action="ppaction://hlinksldjump"/>
                        </a:rPr>
                        <a:t>400</a:t>
                      </a:r>
                      <a:endParaRPr lang="en-US" dirty="0"/>
                    </a:p>
                  </a:txBody>
                  <a:tcPr anchor="ctr">
                    <a:solidFill>
                      <a:schemeClr val="bg2">
                        <a:lumMod val="90000"/>
                      </a:schemeClr>
                    </a:solidFill>
                  </a:tcPr>
                </a:tc>
                <a:tc>
                  <a:txBody>
                    <a:bodyPr/>
                    <a:lstStyle/>
                    <a:p>
                      <a:pPr algn="ctr"/>
                      <a:r>
                        <a:rPr lang="en-US" dirty="0" smtClean="0">
                          <a:hlinkClick r:id="rId8" action="ppaction://hlinksldjump"/>
                        </a:rPr>
                        <a:t>400</a:t>
                      </a:r>
                      <a:endParaRPr lang="en-US" dirty="0"/>
                    </a:p>
                  </a:txBody>
                  <a:tcPr anchor="ctr">
                    <a:solidFill>
                      <a:schemeClr val="bg2">
                        <a:lumMod val="90000"/>
                      </a:schemeClr>
                    </a:solidFill>
                  </a:tcPr>
                </a:tc>
                <a:tc>
                  <a:txBody>
                    <a:bodyPr/>
                    <a:lstStyle/>
                    <a:p>
                      <a:pPr algn="ctr"/>
                      <a:r>
                        <a:rPr lang="en-US" dirty="0" smtClean="0">
                          <a:hlinkClick r:id="rId9" action="ppaction://hlinksldjump"/>
                        </a:rPr>
                        <a:t>400</a:t>
                      </a:r>
                      <a:endParaRPr lang="en-US" dirty="0"/>
                    </a:p>
                  </a:txBody>
                  <a:tcPr anchor="ctr">
                    <a:solidFill>
                      <a:schemeClr val="bg2">
                        <a:lumMod val="90000"/>
                      </a:schemeClr>
                    </a:solidFill>
                  </a:tcPr>
                </a:tc>
                <a:tc>
                  <a:txBody>
                    <a:bodyPr/>
                    <a:lstStyle/>
                    <a:p>
                      <a:pPr algn="ctr"/>
                      <a:r>
                        <a:rPr lang="en-US" dirty="0" smtClean="0">
                          <a:hlinkClick r:id="rId10" action="ppaction://hlinksldjump"/>
                        </a:rPr>
                        <a:t>400</a:t>
                      </a:r>
                      <a:endParaRPr lang="en-US" dirty="0"/>
                    </a:p>
                  </a:txBody>
                  <a:tcPr anchor="ctr">
                    <a:solidFill>
                      <a:schemeClr val="bg2">
                        <a:lumMod val="90000"/>
                      </a:schemeClr>
                    </a:solidFill>
                  </a:tcPr>
                </a:tc>
                <a:tc>
                  <a:txBody>
                    <a:bodyPr/>
                    <a:lstStyle/>
                    <a:p>
                      <a:pPr algn="ctr"/>
                      <a:r>
                        <a:rPr lang="en-US" dirty="0" smtClean="0">
                          <a:hlinkClick r:id="rId11" action="ppaction://hlinksldjump"/>
                        </a:rPr>
                        <a:t>400</a:t>
                      </a:r>
                      <a:endParaRPr lang="en-US" dirty="0"/>
                    </a:p>
                  </a:txBody>
                  <a:tcPr anchor="ctr">
                    <a:solidFill>
                      <a:schemeClr val="bg2">
                        <a:lumMod val="90000"/>
                      </a:schemeClr>
                    </a:solidFill>
                  </a:tcPr>
                </a:tc>
              </a:tr>
              <a:tr h="1143000">
                <a:tc>
                  <a:txBody>
                    <a:bodyPr/>
                    <a:lstStyle/>
                    <a:p>
                      <a:pPr algn="ctr"/>
                      <a:r>
                        <a:rPr lang="en-US" dirty="0" smtClean="0">
                          <a:hlinkClick r:id="rId12" action="ppaction://hlinksldjump"/>
                        </a:rPr>
                        <a:t>600</a:t>
                      </a:r>
                      <a:endParaRPr lang="en-US" dirty="0"/>
                    </a:p>
                  </a:txBody>
                  <a:tcPr anchor="ctr">
                    <a:solidFill>
                      <a:schemeClr val="bg2"/>
                    </a:solidFill>
                  </a:tcPr>
                </a:tc>
                <a:tc>
                  <a:txBody>
                    <a:bodyPr/>
                    <a:lstStyle/>
                    <a:p>
                      <a:pPr algn="ctr"/>
                      <a:r>
                        <a:rPr lang="en-US" dirty="0" smtClean="0">
                          <a:hlinkClick r:id="rId13" action="ppaction://hlinksldjump"/>
                        </a:rPr>
                        <a:t>600</a:t>
                      </a:r>
                      <a:endParaRPr lang="en-US" dirty="0"/>
                    </a:p>
                  </a:txBody>
                  <a:tcPr anchor="ctr">
                    <a:solidFill>
                      <a:schemeClr val="bg2"/>
                    </a:solidFill>
                  </a:tcPr>
                </a:tc>
                <a:tc>
                  <a:txBody>
                    <a:bodyPr/>
                    <a:lstStyle/>
                    <a:p>
                      <a:pPr algn="ctr"/>
                      <a:r>
                        <a:rPr lang="en-US" dirty="0" smtClean="0">
                          <a:hlinkClick r:id="rId14" action="ppaction://hlinksldjump"/>
                        </a:rPr>
                        <a:t>600</a:t>
                      </a:r>
                      <a:endParaRPr lang="en-US" dirty="0"/>
                    </a:p>
                  </a:txBody>
                  <a:tcPr anchor="ctr">
                    <a:solidFill>
                      <a:schemeClr val="bg2"/>
                    </a:solidFill>
                  </a:tcPr>
                </a:tc>
                <a:tc>
                  <a:txBody>
                    <a:bodyPr/>
                    <a:lstStyle/>
                    <a:p>
                      <a:pPr algn="ctr"/>
                      <a:r>
                        <a:rPr lang="en-US" dirty="0" smtClean="0">
                          <a:hlinkClick r:id="rId15" action="ppaction://hlinksldjump"/>
                        </a:rPr>
                        <a:t>600</a:t>
                      </a:r>
                      <a:endParaRPr lang="en-US" dirty="0"/>
                    </a:p>
                  </a:txBody>
                  <a:tcPr anchor="ctr">
                    <a:solidFill>
                      <a:schemeClr val="bg2"/>
                    </a:solidFill>
                  </a:tcPr>
                </a:tc>
                <a:tc>
                  <a:txBody>
                    <a:bodyPr/>
                    <a:lstStyle/>
                    <a:p>
                      <a:pPr algn="ctr"/>
                      <a:r>
                        <a:rPr lang="en-US" dirty="0" smtClean="0">
                          <a:hlinkClick r:id="rId16" action="ppaction://hlinksldjump"/>
                        </a:rPr>
                        <a:t>600</a:t>
                      </a:r>
                      <a:endParaRPr lang="en-US" dirty="0"/>
                    </a:p>
                  </a:txBody>
                  <a:tcPr anchor="ctr">
                    <a:solidFill>
                      <a:schemeClr val="bg2"/>
                    </a:solidFill>
                  </a:tcPr>
                </a:tc>
              </a:tr>
              <a:tr h="1143000">
                <a:tc>
                  <a:txBody>
                    <a:bodyPr/>
                    <a:lstStyle/>
                    <a:p>
                      <a:pPr algn="ctr"/>
                      <a:r>
                        <a:rPr lang="en-US" dirty="0" smtClean="0">
                          <a:hlinkClick r:id="rId17" action="ppaction://hlinksldjump"/>
                        </a:rPr>
                        <a:t>800</a:t>
                      </a:r>
                      <a:endParaRPr lang="en-US" dirty="0"/>
                    </a:p>
                  </a:txBody>
                  <a:tcPr anchor="ctr">
                    <a:solidFill>
                      <a:schemeClr val="bg2">
                        <a:lumMod val="90000"/>
                      </a:schemeClr>
                    </a:solidFill>
                  </a:tcPr>
                </a:tc>
                <a:tc>
                  <a:txBody>
                    <a:bodyPr/>
                    <a:lstStyle/>
                    <a:p>
                      <a:pPr algn="ctr"/>
                      <a:r>
                        <a:rPr lang="en-US" dirty="0" smtClean="0">
                          <a:hlinkClick r:id="rId18" action="ppaction://hlinksldjump"/>
                        </a:rPr>
                        <a:t>800</a:t>
                      </a:r>
                      <a:endParaRPr lang="en-US" dirty="0"/>
                    </a:p>
                  </a:txBody>
                  <a:tcPr anchor="ctr">
                    <a:solidFill>
                      <a:schemeClr val="bg2">
                        <a:lumMod val="90000"/>
                      </a:schemeClr>
                    </a:solidFill>
                  </a:tcPr>
                </a:tc>
                <a:tc>
                  <a:txBody>
                    <a:bodyPr/>
                    <a:lstStyle/>
                    <a:p>
                      <a:pPr algn="ctr"/>
                      <a:r>
                        <a:rPr lang="en-US" dirty="0" smtClean="0">
                          <a:hlinkClick r:id="rId19" action="ppaction://hlinksldjump"/>
                        </a:rPr>
                        <a:t>800</a:t>
                      </a:r>
                      <a:endParaRPr lang="en-US" dirty="0"/>
                    </a:p>
                  </a:txBody>
                  <a:tcPr anchor="ctr">
                    <a:solidFill>
                      <a:schemeClr val="bg2">
                        <a:lumMod val="90000"/>
                      </a:schemeClr>
                    </a:solidFill>
                  </a:tcPr>
                </a:tc>
                <a:tc>
                  <a:txBody>
                    <a:bodyPr/>
                    <a:lstStyle/>
                    <a:p>
                      <a:pPr algn="ctr"/>
                      <a:r>
                        <a:rPr lang="en-US" dirty="0" smtClean="0">
                          <a:hlinkClick r:id="rId20" action="ppaction://hlinksldjump"/>
                        </a:rPr>
                        <a:t>800</a:t>
                      </a:r>
                      <a:endParaRPr lang="en-US" dirty="0"/>
                    </a:p>
                  </a:txBody>
                  <a:tcPr anchor="ctr">
                    <a:solidFill>
                      <a:schemeClr val="bg2">
                        <a:lumMod val="90000"/>
                      </a:schemeClr>
                    </a:solidFill>
                  </a:tcPr>
                </a:tc>
                <a:tc>
                  <a:txBody>
                    <a:bodyPr/>
                    <a:lstStyle/>
                    <a:p>
                      <a:pPr algn="ctr"/>
                      <a:r>
                        <a:rPr lang="en-US" dirty="0" smtClean="0">
                          <a:hlinkClick r:id="rId21" action="ppaction://hlinksldjump"/>
                        </a:rPr>
                        <a:t>800</a:t>
                      </a:r>
                      <a:endParaRPr lang="en-US" dirty="0"/>
                    </a:p>
                  </a:txBody>
                  <a:tcPr anchor="ctr">
                    <a:solidFill>
                      <a:schemeClr val="bg2">
                        <a:lumMod val="90000"/>
                      </a:schemeClr>
                    </a:solidFill>
                  </a:tcPr>
                </a:tc>
              </a:tr>
              <a:tr h="1143000">
                <a:tc>
                  <a:txBody>
                    <a:bodyPr/>
                    <a:lstStyle/>
                    <a:p>
                      <a:pPr algn="ctr"/>
                      <a:r>
                        <a:rPr lang="en-US" dirty="0" smtClean="0">
                          <a:hlinkClick r:id="rId22" action="ppaction://hlinksldjump"/>
                        </a:rPr>
                        <a:t>1000</a:t>
                      </a:r>
                      <a:endParaRPr lang="en-US" dirty="0"/>
                    </a:p>
                  </a:txBody>
                  <a:tcPr anchor="ctr">
                    <a:solidFill>
                      <a:schemeClr val="bg2"/>
                    </a:solidFill>
                  </a:tcPr>
                </a:tc>
                <a:tc>
                  <a:txBody>
                    <a:bodyPr/>
                    <a:lstStyle/>
                    <a:p>
                      <a:pPr algn="ctr"/>
                      <a:r>
                        <a:rPr lang="en-US" dirty="0" smtClean="0">
                          <a:hlinkClick r:id="rId23" action="ppaction://hlinksldjump"/>
                        </a:rPr>
                        <a:t>1000</a:t>
                      </a:r>
                      <a:endParaRPr lang="en-US" dirty="0"/>
                    </a:p>
                  </a:txBody>
                  <a:tcPr anchor="ctr">
                    <a:solidFill>
                      <a:schemeClr val="bg2"/>
                    </a:solidFill>
                  </a:tcPr>
                </a:tc>
                <a:tc>
                  <a:txBody>
                    <a:bodyPr/>
                    <a:lstStyle/>
                    <a:p>
                      <a:pPr algn="ctr"/>
                      <a:r>
                        <a:rPr lang="en-US" dirty="0" smtClean="0">
                          <a:hlinkClick r:id="rId24" action="ppaction://hlinksldjump"/>
                        </a:rPr>
                        <a:t>1000</a:t>
                      </a:r>
                      <a:endParaRPr lang="en-US" dirty="0"/>
                    </a:p>
                  </a:txBody>
                  <a:tcPr anchor="ctr">
                    <a:solidFill>
                      <a:schemeClr val="bg2"/>
                    </a:solidFill>
                  </a:tcPr>
                </a:tc>
                <a:tc>
                  <a:txBody>
                    <a:bodyPr/>
                    <a:lstStyle/>
                    <a:p>
                      <a:pPr algn="ctr"/>
                      <a:r>
                        <a:rPr lang="en-US" dirty="0" smtClean="0">
                          <a:hlinkClick r:id="rId25" action="ppaction://hlinksldjump"/>
                        </a:rPr>
                        <a:t>1000</a:t>
                      </a:r>
                      <a:endParaRPr lang="en-US" dirty="0"/>
                    </a:p>
                  </a:txBody>
                  <a:tcPr anchor="ctr">
                    <a:solidFill>
                      <a:schemeClr val="bg2"/>
                    </a:solidFill>
                  </a:tcPr>
                </a:tc>
                <a:tc>
                  <a:txBody>
                    <a:bodyPr/>
                    <a:lstStyle/>
                    <a:p>
                      <a:pPr algn="ctr"/>
                      <a:r>
                        <a:rPr lang="en-US" dirty="0" smtClean="0">
                          <a:hlinkClick r:id="rId26" action="ppaction://hlinksldjump"/>
                        </a:rPr>
                        <a:t>1000</a:t>
                      </a:r>
                      <a:endParaRPr lang="en-US" dirty="0"/>
                    </a:p>
                  </a:txBody>
                  <a:tcPr anchor="ctr">
                    <a:solidFill>
                      <a:schemeClr val="bg2"/>
                    </a:solidFill>
                  </a:tcPr>
                </a:tc>
              </a:tr>
            </a:tbl>
          </a:graphicData>
        </a:graphic>
      </p:graphicFrame>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61422"/>
            <a:ext cx="6965245" cy="1202485"/>
          </a:xfrm>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Setting the Setting</a:t>
            </a:r>
            <a:endParaRPr lang="en-US" b="0" dirty="0" smtClean="0">
              <a:effectLst/>
            </a:endParaRPr>
          </a:p>
          <a:p>
            <a:pPr algn="ctr"/>
            <a:r>
              <a:rPr lang="en-US" b="0" dirty="0" smtClean="0"/>
              <a:t> 600</a:t>
            </a:r>
            <a:endParaRPr lang="en-US" b="0" dirty="0"/>
          </a:p>
        </p:txBody>
      </p:sp>
      <p:sp>
        <p:nvSpPr>
          <p:cNvPr id="3" name="Content Placeholder 2"/>
          <p:cNvSpPr>
            <a:spLocks noGrp="1"/>
          </p:cNvSpPr>
          <p:nvPr>
            <p:ph idx="1"/>
          </p:nvPr>
        </p:nvSpPr>
        <p:spPr>
          <a:xfrm>
            <a:off x="1463040" y="2119257"/>
            <a:ext cx="6597228" cy="3603812"/>
          </a:xfrm>
        </p:spPr>
        <p:txBody>
          <a:bodyPr>
            <a:normAutofit fontScale="92500" lnSpcReduction="10000"/>
          </a:bodyPr>
          <a:lstStyle/>
          <a:p>
            <a:r>
              <a:rPr lang="en-US" b="0" dirty="0" smtClean="0"/>
              <a:t>“</a:t>
            </a:r>
            <a:r>
              <a:rPr lang="en-US" sz="2200" b="0" dirty="0" smtClean="0"/>
              <a:t>Jonathan sat nervously waiting for the interviewer to ask him the first question. </a:t>
            </a:r>
            <a:r>
              <a:rPr lang="en-US" sz="2200" dirty="0" smtClean="0"/>
              <a:t>This job would be perfect if he could just make it through the interview. </a:t>
            </a:r>
            <a:r>
              <a:rPr lang="en-US" sz="2200" b="0" dirty="0" smtClean="0"/>
              <a:t>He looked around the office and saw photos on the interviewers desk. </a:t>
            </a:r>
            <a:r>
              <a:rPr lang="en-US" sz="2200" dirty="0" smtClean="0"/>
              <a:t>He thought, “well, he looks like a normal guy in the photo. Maybe this won’t be so bad.” Jonathan could also see the daylight peeking through the window, He daydreamed for a moment what it would be like if he was outside instead of at this building. Just then he was startled out of his daydream by a buzzer… he forgot to turn his phone off!”</a:t>
            </a:r>
          </a:p>
          <a:p>
            <a:r>
              <a:rPr lang="en-US" sz="2200" dirty="0" smtClean="0"/>
              <a:t>This story takes place in the _________ at a __________. </a:t>
            </a:r>
            <a:endParaRPr lang="en-US" sz="2200" b="0" dirty="0" smtClean="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61422"/>
            <a:ext cx="6965245" cy="1202485"/>
          </a:xfrm>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Setting the Setting</a:t>
            </a:r>
            <a:endParaRPr lang="en-US" b="0" dirty="0" smtClean="0">
              <a:effectLst/>
            </a:endParaRPr>
          </a:p>
          <a:p>
            <a:pPr algn="ctr"/>
            <a:r>
              <a:rPr lang="en-US" b="0" dirty="0" smtClean="0"/>
              <a:t> 800</a:t>
            </a:r>
            <a:endParaRPr lang="en-US" b="0" dirty="0"/>
          </a:p>
        </p:txBody>
      </p:sp>
      <p:sp>
        <p:nvSpPr>
          <p:cNvPr id="3" name="Content Placeholder 2"/>
          <p:cNvSpPr>
            <a:spLocks noGrp="1"/>
          </p:cNvSpPr>
          <p:nvPr>
            <p:ph idx="1"/>
          </p:nvPr>
        </p:nvSpPr>
        <p:spPr/>
        <p:txBody>
          <a:bodyPr>
            <a:normAutofit fontScale="85000" lnSpcReduction="10000"/>
          </a:bodyPr>
          <a:lstStyle/>
          <a:p>
            <a:pPr marL="274320" marR="0" indent="-274320" defTabSz="914400" rtl="0"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endParaRPr lang="en-US" sz="2400" b="0" kern="1200" dirty="0" smtClean="0">
              <a:solidFill>
                <a:schemeClr val="tx1"/>
              </a:solidFill>
              <a:effectLst/>
              <a:latin typeface="+mn-lt"/>
              <a:ea typeface="+mn-ea"/>
              <a:cs typeface="+mn-cs"/>
            </a:endParaRPr>
          </a:p>
          <a:p>
            <a:pPr marL="274320" marR="0" indent="-274320" defTabSz="914400" rtl="0"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r>
              <a:rPr lang="en-US" sz="2400" b="0" kern="1200" dirty="0" smtClean="0">
                <a:solidFill>
                  <a:schemeClr val="tx1"/>
                </a:solidFill>
                <a:effectLst/>
                <a:latin typeface="+mn-lt"/>
                <a:ea typeface="+mn-ea"/>
                <a:cs typeface="+mn-cs"/>
              </a:rPr>
              <a:t>“’Oh, no!’ thought BB-7, ‘I forgot to dismantle the protection protocol in the star unit.’  BB-7 was always finding ways to distract herself from the daily droid chores on the spacecraft.  </a:t>
            </a:r>
            <a:r>
              <a:rPr lang="en-US" dirty="0" smtClean="0"/>
              <a:t>Everyday, BB-7 is responsible for dismantling the enemy shields so the spacecraft can be cleaned by a cleaning crew. BB-7 hoped to be promoted to main droid on board, however, it will never happen if her memory bank keeps malfunctioning! </a:t>
            </a:r>
          </a:p>
          <a:p>
            <a:pPr marL="274320" marR="0" indent="-274320" defTabSz="914400" rtl="0"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r>
              <a:rPr lang="en-US" dirty="0" smtClean="0"/>
              <a:t>This story takes place in the ________ ________ on a _______________. </a:t>
            </a:r>
          </a:p>
          <a:p>
            <a:pPr marL="0" marR="0" indent="0" defTabSz="914400" rtl="0" eaLnBrk="1" fontAlgn="auto" latinLnBrk="0" hangingPunct="1">
              <a:lnSpc>
                <a:spcPct val="100000"/>
              </a:lnSpc>
              <a:spcBef>
                <a:spcPct val="20000"/>
              </a:spcBef>
              <a:spcAft>
                <a:spcPts val="0"/>
              </a:spcAft>
              <a:buClr>
                <a:schemeClr val="accent2"/>
              </a:buClr>
              <a:buSzPct val="85000"/>
              <a:buNone/>
              <a:tabLst/>
              <a:defRPr/>
            </a:pPr>
            <a:endParaRPr lang="en-US" sz="2400" b="0" dirty="0" smtClean="0">
              <a:effectLst/>
            </a:endParaRPr>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94274"/>
            <a:ext cx="6965245" cy="1202485"/>
          </a:xfrm>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Setting the Setting</a:t>
            </a:r>
            <a:endParaRPr lang="en-US" b="0" dirty="0" smtClean="0">
              <a:effectLst/>
            </a:endParaRPr>
          </a:p>
          <a:p>
            <a:pPr algn="ctr"/>
            <a:r>
              <a:rPr lang="en-US" b="0" dirty="0" smtClean="0"/>
              <a:t> 1000</a:t>
            </a:r>
            <a:endParaRPr lang="en-US" b="0" dirty="0"/>
          </a:p>
        </p:txBody>
      </p:sp>
      <p:sp>
        <p:nvSpPr>
          <p:cNvPr id="3" name="Content Placeholder 2"/>
          <p:cNvSpPr>
            <a:spLocks noGrp="1"/>
          </p:cNvSpPr>
          <p:nvPr>
            <p:ph idx="1"/>
          </p:nvPr>
        </p:nvSpPr>
        <p:spPr/>
        <p:txBody>
          <a:bodyPr>
            <a:normAutofit fontScale="92500" lnSpcReduction="20000"/>
          </a:bodyPr>
          <a:lstStyle/>
          <a:p>
            <a:pPr marL="274320" marR="0" indent="-274320" defTabSz="914400" rtl="0"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r>
              <a:rPr lang="en-US" dirty="0" smtClean="0"/>
              <a:t>Benjamin B. Buchanan entered the bank, ready to deposit his first check of honest, hard work. He had taken up a job down at Ol’ Hunter’s farm lot last week, and was just now getting his wages. He wore a suit coat and his nicest cap to deposit his money. The cashier said, “Here you go, sir? Would you like anything else?” Benjamin said, “Why, no ma’am. I think I am just dandy.” He tipped his hat at her, and walked away smiling. </a:t>
            </a:r>
          </a:p>
          <a:p>
            <a:pPr marL="274320" marR="0" indent="-274320" defTabSz="914400" rtl="0"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r>
              <a:rPr lang="en-US" dirty="0" smtClean="0"/>
              <a:t>This story takes place in the ________ at a ________. </a:t>
            </a:r>
          </a:p>
          <a:p>
            <a:pPr marL="274320" marR="0" indent="-274320" algn="ctr" defTabSz="914400" rtl="0"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endParaRPr lang="en-US" sz="2400" b="0" kern="1200" dirty="0" smtClean="0">
              <a:solidFill>
                <a:schemeClr val="tx1"/>
              </a:solidFill>
              <a:effectLst/>
              <a:latin typeface="+mn-lt"/>
              <a:ea typeface="+mn-ea"/>
              <a:cs typeface="+mn-cs"/>
            </a:endParaRPr>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t>All Mixed Up! </a:t>
            </a:r>
            <a:br>
              <a:rPr lang="en-US" b="0" dirty="0" smtClean="0"/>
            </a:br>
            <a:r>
              <a:rPr lang="en-US" dirty="0" smtClean="0"/>
              <a:t>200</a:t>
            </a:r>
            <a:endParaRPr lang="en-US" b="0" dirty="0"/>
          </a:p>
        </p:txBody>
      </p:sp>
      <p:sp>
        <p:nvSpPr>
          <p:cNvPr id="3" name="Content Placeholder 2"/>
          <p:cNvSpPr>
            <a:spLocks noGrp="1"/>
          </p:cNvSpPr>
          <p:nvPr>
            <p:ph idx="1"/>
          </p:nvPr>
        </p:nvSpPr>
        <p:spPr/>
        <p:txBody>
          <a:bodyPr/>
          <a:lstStyle/>
          <a:p>
            <a:pPr algn="ctr"/>
            <a:r>
              <a:rPr lang="en-US" dirty="0"/>
              <a:t>If a story takes place </a:t>
            </a:r>
            <a:r>
              <a:rPr lang="en-US" dirty="0" smtClean="0"/>
              <a:t>many years from now, </a:t>
            </a:r>
            <a:r>
              <a:rPr lang="en-US" dirty="0"/>
              <a:t>but the reader does not know the exact year, it is ok to say “the story takes place in the _______ _______.” </a:t>
            </a:r>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t>All Mixed Up!</a:t>
            </a:r>
            <a:br>
              <a:rPr lang="en-US" b="0" dirty="0" smtClean="0"/>
            </a:br>
            <a:r>
              <a:rPr lang="en-US" b="0" dirty="0" smtClean="0"/>
              <a:t> 400</a:t>
            </a:r>
            <a:endParaRPr lang="en-US" b="0" dirty="0"/>
          </a:p>
        </p:txBody>
      </p:sp>
      <p:sp>
        <p:nvSpPr>
          <p:cNvPr id="3" name="Content Placeholder 2"/>
          <p:cNvSpPr>
            <a:spLocks noGrp="1"/>
          </p:cNvSpPr>
          <p:nvPr>
            <p:ph idx="1"/>
          </p:nvPr>
        </p:nvSpPr>
        <p:spPr/>
        <p:txBody>
          <a:bodyPr/>
          <a:lstStyle/>
          <a:p>
            <a:pPr algn="ctr"/>
            <a:r>
              <a:rPr lang="en-US" dirty="0" smtClean="0"/>
              <a:t>The University of Michigan versus Michigan State football game is an example of this type of conflict. </a:t>
            </a:r>
            <a:endParaRPr lang="en-US"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t>All Mixed Up!</a:t>
            </a:r>
            <a:br>
              <a:rPr lang="en-US" b="0" dirty="0" smtClean="0"/>
            </a:br>
            <a:r>
              <a:rPr lang="en-US" b="0" dirty="0" smtClean="0"/>
              <a:t>600</a:t>
            </a:r>
            <a:endParaRPr lang="en-US" b="0" dirty="0"/>
          </a:p>
        </p:txBody>
      </p:sp>
      <p:sp>
        <p:nvSpPr>
          <p:cNvPr id="3" name="Content Placeholder 2"/>
          <p:cNvSpPr>
            <a:spLocks noGrp="1"/>
          </p:cNvSpPr>
          <p:nvPr>
            <p:ph idx="1"/>
          </p:nvPr>
        </p:nvSpPr>
        <p:spPr/>
        <p:txBody>
          <a:bodyPr>
            <a:normAutofit/>
          </a:bodyPr>
          <a:lstStyle/>
          <a:p>
            <a:r>
              <a:rPr lang="en-US" sz="2200" dirty="0" smtClean="0"/>
              <a:t>Now, that the big fight is over. Mary and Sally decided to walk home as friends. On the way, they recapped their feud that they had been in. Now that they were friends again, The girls talked about their future plans, and even made a date for a sleepover together. Both Mary and Sally were excited to finally have their best friend back. “They talked about future plans, and even made a date for a sleepover” is an example of…</a:t>
            </a:r>
          </a:p>
          <a:p>
            <a:pPr marL="0" indent="0" algn="ctr">
              <a:buNone/>
            </a:pPr>
            <a:endParaRPr lang="en-US"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t>All Mixed Up!</a:t>
            </a:r>
            <a:br>
              <a:rPr lang="en-US" b="0" dirty="0" smtClean="0"/>
            </a:br>
            <a:r>
              <a:rPr lang="en-US" b="0" dirty="0" smtClean="0"/>
              <a:t> 800</a:t>
            </a:r>
            <a:endParaRPr lang="en-US" b="0" dirty="0"/>
          </a:p>
        </p:txBody>
      </p:sp>
      <p:sp>
        <p:nvSpPr>
          <p:cNvPr id="3" name="Content Placeholder 2"/>
          <p:cNvSpPr>
            <a:spLocks noGrp="1"/>
          </p:cNvSpPr>
          <p:nvPr>
            <p:ph idx="1"/>
          </p:nvPr>
        </p:nvSpPr>
        <p:spPr/>
        <p:txBody>
          <a:bodyPr/>
          <a:lstStyle/>
          <a:p>
            <a:pPr algn="ctr"/>
            <a:r>
              <a:rPr lang="en-US" dirty="0" smtClean="0"/>
              <a:t>A type of conflict that occurs inside the body or mind of a character. </a:t>
            </a:r>
            <a:endParaRPr lang="en-US"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t>All Mixed Up! </a:t>
            </a:r>
            <a:br>
              <a:rPr lang="en-US" b="0" dirty="0" smtClean="0"/>
            </a:br>
            <a:r>
              <a:rPr lang="en-US" b="0" dirty="0" smtClean="0"/>
              <a:t>1000</a:t>
            </a:r>
            <a:endParaRPr lang="en-US" b="0" dirty="0"/>
          </a:p>
        </p:txBody>
      </p:sp>
      <p:sp>
        <p:nvSpPr>
          <p:cNvPr id="3" name="Content Placeholder 2"/>
          <p:cNvSpPr>
            <a:spLocks noGrp="1"/>
          </p:cNvSpPr>
          <p:nvPr>
            <p:ph idx="1"/>
          </p:nvPr>
        </p:nvSpPr>
        <p:spPr/>
        <p:txBody>
          <a:bodyPr/>
          <a:lstStyle/>
          <a:p>
            <a:pPr algn="ctr"/>
            <a:r>
              <a:rPr lang="en-US" dirty="0"/>
              <a:t>If </a:t>
            </a:r>
            <a:r>
              <a:rPr lang="en-US" dirty="0" smtClean="0"/>
              <a:t>the ____________isn’t </a:t>
            </a:r>
            <a:r>
              <a:rPr lang="en-US" dirty="0"/>
              <a:t>clearly stated, look for clues as to where and when the story is happening. </a:t>
            </a:r>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0" kern="1200" dirty="0" smtClean="0">
                <a:solidFill>
                  <a:schemeClr val="tx1"/>
                </a:solidFill>
                <a:effectLst/>
                <a:latin typeface="+mj-lt"/>
                <a:ea typeface="+mj-ea"/>
                <a:cs typeface="+mj-cs"/>
              </a:rPr>
              <a:t>Plot Diagram </a:t>
            </a:r>
            <a:r>
              <a:rPr lang="en-US" b="0" baseline="0" dirty="0" smtClean="0"/>
              <a:t/>
            </a:r>
            <a:br>
              <a:rPr lang="en-US" b="0" baseline="0" dirty="0" smtClean="0"/>
            </a:br>
            <a:r>
              <a:rPr lang="en-US" b="0" baseline="0" dirty="0" smtClean="0"/>
              <a:t>200</a:t>
            </a:r>
            <a:endParaRPr lang="en-US" b="0" dirty="0"/>
          </a:p>
        </p:txBody>
      </p:sp>
      <p:sp>
        <p:nvSpPr>
          <p:cNvPr id="3" name="Content Placeholder 2"/>
          <p:cNvSpPr>
            <a:spLocks noGrp="1"/>
          </p:cNvSpPr>
          <p:nvPr>
            <p:ph idx="1"/>
          </p:nvPr>
        </p:nvSpPr>
        <p:spPr>
          <a:xfrm>
            <a:off x="4735893" y="2095826"/>
            <a:ext cx="2243455" cy="3603812"/>
          </a:xfrm>
        </p:spPr>
        <p:txBody>
          <a:bodyPr/>
          <a:lstStyle/>
          <a:p>
            <a:pPr algn="ctr"/>
            <a:endParaRPr lang="en-US" b="0" dirty="0" smtClean="0"/>
          </a:p>
          <a:p>
            <a:pPr algn="ctr"/>
            <a:r>
              <a:rPr lang="en-US" b="0" dirty="0" smtClean="0"/>
              <a:t>What is </a:t>
            </a:r>
            <a:r>
              <a:rPr lang="en-US" b="1" dirty="0" smtClean="0"/>
              <a:t>Plot</a:t>
            </a:r>
            <a:r>
              <a:rPr lang="en-US" b="0" dirty="0" smtClean="0"/>
              <a:t>?</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pic>
        <p:nvPicPr>
          <p:cNvPr id="5" name="Picture 2" descr="Image result for plot diagram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430" y="2472323"/>
            <a:ext cx="3339215" cy="25044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0" kern="1200" dirty="0" smtClean="0">
                <a:solidFill>
                  <a:schemeClr val="tx1"/>
                </a:solidFill>
                <a:effectLst/>
                <a:latin typeface="+mj-lt"/>
                <a:ea typeface="+mj-ea"/>
                <a:cs typeface="+mj-cs"/>
              </a:rPr>
              <a:t>Plot Diagram</a:t>
            </a:r>
            <a:r>
              <a:rPr lang="en-US" b="0" dirty="0" smtClean="0"/>
              <a:t/>
            </a:r>
            <a:br>
              <a:rPr lang="en-US" b="0" dirty="0" smtClean="0"/>
            </a:br>
            <a:r>
              <a:rPr lang="en-US" b="0" dirty="0" smtClean="0"/>
              <a:t>400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What is the </a:t>
            </a:r>
            <a:r>
              <a:rPr lang="en-US" b="1" dirty="0" smtClean="0"/>
              <a:t>exposition</a:t>
            </a:r>
            <a:r>
              <a:rPr lang="en-US" b="0" dirty="0" smtClean="0"/>
              <a:t>. </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t>Plot Diagram</a:t>
            </a:r>
            <a:r>
              <a:rPr lang="en-US" b="0" dirty="0"/>
              <a:t/>
            </a:r>
            <a:br>
              <a:rPr lang="en-US" b="0" dirty="0"/>
            </a:br>
            <a:r>
              <a:rPr lang="en-US" b="0" baseline="0" dirty="0" smtClean="0"/>
              <a:t> 200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dirty="0"/>
              <a:t>T</a:t>
            </a:r>
            <a:r>
              <a:rPr lang="en-US" dirty="0" smtClean="0"/>
              <a:t>he </a:t>
            </a:r>
            <a:r>
              <a:rPr lang="en-US" dirty="0"/>
              <a:t>organized pattern or sequence of events that make up a story.</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0" kern="1200" dirty="0" smtClean="0">
                <a:solidFill>
                  <a:schemeClr val="tx1"/>
                </a:solidFill>
                <a:effectLst/>
                <a:latin typeface="+mj-lt"/>
                <a:ea typeface="+mj-ea"/>
                <a:cs typeface="+mj-cs"/>
              </a:rPr>
              <a:t>Plot Diagram</a:t>
            </a:r>
            <a:r>
              <a:rPr lang="en-US" b="0" dirty="0" smtClean="0"/>
              <a:t/>
            </a:r>
            <a:br>
              <a:rPr lang="en-US" b="0" dirty="0" smtClean="0"/>
            </a:br>
            <a:r>
              <a:rPr lang="en-US" b="0" dirty="0" smtClean="0"/>
              <a:t>600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What is the </a:t>
            </a:r>
            <a:r>
              <a:rPr lang="en-US" b="1" dirty="0" smtClean="0"/>
              <a:t>falling action</a:t>
            </a:r>
            <a:r>
              <a:rPr lang="en-US" b="0" dirty="0" smtClean="0"/>
              <a:t>?</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0" kern="1200" dirty="0" smtClean="0">
                <a:solidFill>
                  <a:schemeClr val="tx1"/>
                </a:solidFill>
                <a:effectLst/>
                <a:latin typeface="+mj-lt"/>
                <a:ea typeface="+mj-ea"/>
                <a:cs typeface="+mj-cs"/>
              </a:rPr>
              <a:t>Plot Diagram</a:t>
            </a:r>
            <a:r>
              <a:rPr lang="en-US" b="0" dirty="0" smtClean="0"/>
              <a:t/>
            </a:r>
            <a:br>
              <a:rPr lang="en-US" b="0" dirty="0" smtClean="0"/>
            </a:br>
            <a:r>
              <a:rPr lang="en-US" b="0" dirty="0" smtClean="0"/>
              <a:t>800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What </a:t>
            </a:r>
            <a:r>
              <a:rPr lang="en-US" b="0" dirty="0"/>
              <a:t>is </a:t>
            </a:r>
            <a:r>
              <a:rPr lang="en-US" b="0" dirty="0" smtClean="0"/>
              <a:t>the </a:t>
            </a:r>
            <a:r>
              <a:rPr lang="en-US" b="1" dirty="0" smtClean="0"/>
              <a:t>rising action</a:t>
            </a:r>
            <a:r>
              <a:rPr lang="en-US" b="0" dirty="0" smtClean="0"/>
              <a:t>?</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0" kern="1200" dirty="0" smtClean="0">
                <a:solidFill>
                  <a:schemeClr val="tx1"/>
                </a:solidFill>
                <a:effectLst/>
                <a:latin typeface="+mj-lt"/>
                <a:ea typeface="+mj-ea"/>
                <a:cs typeface="+mj-cs"/>
              </a:rPr>
              <a:t>Plot Diagram</a:t>
            </a:r>
            <a:r>
              <a:rPr lang="en-US" b="0" dirty="0" smtClean="0"/>
              <a:t/>
            </a:r>
            <a:br>
              <a:rPr lang="en-US" b="0" dirty="0" smtClean="0"/>
            </a:br>
            <a:r>
              <a:rPr lang="en-US" b="0" dirty="0" smtClean="0"/>
              <a:t>1000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What is the </a:t>
            </a:r>
            <a:r>
              <a:rPr lang="en-US" b="1" dirty="0" smtClean="0"/>
              <a:t>climax</a:t>
            </a:r>
            <a:r>
              <a:rPr lang="en-US" b="0" dirty="0" smtClean="0"/>
              <a:t>? </a:t>
            </a:r>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Picking the Plot</a:t>
            </a:r>
            <a:endParaRPr lang="en-US" b="0" dirty="0" smtClean="0">
              <a:effectLst/>
            </a:endParaRPr>
          </a:p>
          <a:p>
            <a:pPr algn="ctr"/>
            <a:r>
              <a:rPr lang="en-US" b="0" dirty="0" smtClean="0"/>
              <a:t> 200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dirty="0" smtClean="0"/>
              <a:t>What is the </a:t>
            </a:r>
            <a:r>
              <a:rPr lang="en-US" b="1" dirty="0" smtClean="0"/>
              <a:t>resolution</a:t>
            </a:r>
            <a:r>
              <a:rPr lang="en-US" dirty="0" smtClean="0"/>
              <a:t>? </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Picking the Plot</a:t>
            </a:r>
            <a:endParaRPr lang="en-US" b="0" dirty="0" smtClean="0">
              <a:effectLst/>
            </a:endParaRPr>
          </a:p>
          <a:p>
            <a:pPr algn="ctr"/>
            <a:r>
              <a:rPr lang="en-US" b="0" dirty="0" smtClean="0"/>
              <a:t> 400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What </a:t>
            </a:r>
            <a:r>
              <a:rPr lang="en-US" b="0" dirty="0"/>
              <a:t>is </a:t>
            </a:r>
            <a:r>
              <a:rPr lang="en-US" b="0" dirty="0" smtClean="0"/>
              <a:t>the </a:t>
            </a:r>
            <a:r>
              <a:rPr lang="en-US" b="1" dirty="0" smtClean="0"/>
              <a:t>exposition</a:t>
            </a:r>
            <a:r>
              <a:rPr lang="en-US" b="0" dirty="0" smtClean="0"/>
              <a:t>?</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Picking the Plot</a:t>
            </a:r>
            <a:endParaRPr lang="en-US" b="0" dirty="0" smtClean="0">
              <a:effectLst/>
            </a:endParaRPr>
          </a:p>
          <a:p>
            <a:pPr algn="ctr"/>
            <a:r>
              <a:rPr lang="en-US" b="0" dirty="0" smtClean="0"/>
              <a:t> 600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What </a:t>
            </a:r>
            <a:r>
              <a:rPr lang="en-US" b="0" dirty="0"/>
              <a:t>is </a:t>
            </a:r>
            <a:r>
              <a:rPr lang="en-US" b="0" dirty="0" smtClean="0"/>
              <a:t>the </a:t>
            </a:r>
            <a:r>
              <a:rPr lang="en-US" b="1" dirty="0" smtClean="0"/>
              <a:t>climax</a:t>
            </a:r>
            <a:r>
              <a:rPr lang="en-US" b="0" dirty="0" smtClean="0"/>
              <a:t>?</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Picking the Plot</a:t>
            </a:r>
            <a:endParaRPr lang="en-US" b="0" dirty="0" smtClean="0">
              <a:effectLst/>
            </a:endParaRPr>
          </a:p>
          <a:p>
            <a:pPr algn="ctr"/>
            <a:r>
              <a:rPr lang="en-US" b="0" dirty="0" smtClean="0"/>
              <a:t> 800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What </a:t>
            </a:r>
            <a:r>
              <a:rPr lang="en-US" b="0" dirty="0"/>
              <a:t>is </a:t>
            </a:r>
            <a:r>
              <a:rPr lang="en-US" b="1" dirty="0" smtClean="0"/>
              <a:t>rising action</a:t>
            </a:r>
            <a:r>
              <a:rPr lang="en-US" b="0" dirty="0" smtClean="0"/>
              <a:t>?</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Picking the Plot</a:t>
            </a:r>
            <a:endParaRPr lang="en-US" b="0" dirty="0" smtClean="0">
              <a:effectLst/>
            </a:endParaRPr>
          </a:p>
          <a:p>
            <a:pPr algn="ctr"/>
            <a:r>
              <a:rPr lang="en-US" b="0" dirty="0" smtClean="0"/>
              <a:t> 1000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What is </a:t>
            </a:r>
            <a:r>
              <a:rPr lang="en-US" b="1" dirty="0" err="1" smtClean="0"/>
              <a:t>Denoument</a:t>
            </a:r>
            <a:r>
              <a:rPr lang="en-US" b="0" dirty="0" smtClean="0"/>
              <a:t>?</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Crazy Conflicts!</a:t>
            </a:r>
            <a:endParaRPr lang="en-US" b="0" dirty="0" smtClean="0">
              <a:effectLst/>
            </a:endParaRPr>
          </a:p>
          <a:p>
            <a:pPr algn="ctr"/>
            <a:r>
              <a:rPr lang="en-US" b="0" dirty="0" smtClean="0"/>
              <a:t> 200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What is </a:t>
            </a:r>
            <a:r>
              <a:rPr lang="en-US" b="1" dirty="0" smtClean="0"/>
              <a:t>Character vs. Character?</a:t>
            </a:r>
            <a:endParaRPr lang="en-US" b="1"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pic>
        <p:nvPicPr>
          <p:cNvPr id="5" name="Picture 4"/>
          <p:cNvPicPr>
            <a:picLocks noChangeAspect="1"/>
          </p:cNvPicPr>
          <p:nvPr/>
        </p:nvPicPr>
        <p:blipFill>
          <a:blip r:embed="rId3"/>
          <a:stretch>
            <a:fillRect/>
          </a:stretch>
        </p:blipFill>
        <p:spPr>
          <a:xfrm>
            <a:off x="2938384" y="3207895"/>
            <a:ext cx="3851515" cy="216803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Crazy Conflicts</a:t>
            </a:r>
            <a:endParaRPr lang="en-US" b="0" dirty="0" smtClean="0">
              <a:effectLst/>
            </a:endParaRPr>
          </a:p>
          <a:p>
            <a:pPr algn="ctr"/>
            <a:r>
              <a:rPr lang="en-US" b="0" dirty="0" smtClean="0"/>
              <a:t> 400</a:t>
            </a:r>
            <a:endParaRPr lang="en-US" b="0" dirty="0"/>
          </a:p>
        </p:txBody>
      </p:sp>
      <p:sp>
        <p:nvSpPr>
          <p:cNvPr id="3" name="Content Placeholder 2"/>
          <p:cNvSpPr>
            <a:spLocks noGrp="1"/>
          </p:cNvSpPr>
          <p:nvPr>
            <p:ph idx="1"/>
          </p:nvPr>
        </p:nvSpPr>
        <p:spPr>
          <a:xfrm>
            <a:off x="-19064836" y="-559250"/>
            <a:ext cx="134154" cy="133811"/>
          </a:xfrm>
        </p:spPr>
        <p:txBody>
          <a:bodyPr>
            <a:normAutofit fontScale="25000" lnSpcReduction="20000"/>
          </a:bodyPr>
          <a:lstStyle/>
          <a:p>
            <a:pPr algn="ctr"/>
            <a:endParaRPr lang="en-US" b="0" dirty="0" smtClean="0"/>
          </a:p>
          <a:p>
            <a:pPr algn="ctr"/>
            <a:r>
              <a:rPr lang="en-US" b="0" dirty="0" smtClean="0"/>
              <a:t>What </a:t>
            </a:r>
            <a:r>
              <a:rPr lang="en-US" b="0" dirty="0"/>
              <a:t>is </a:t>
            </a:r>
            <a:r>
              <a:rPr lang="en-US" b="1" dirty="0" smtClean="0"/>
              <a:t>Character vs. Nature</a:t>
            </a:r>
            <a:r>
              <a:rPr lang="en-US" b="0" dirty="0" smtClean="0"/>
              <a:t>?</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pic>
        <p:nvPicPr>
          <p:cNvPr id="2050" name="Picture 2" descr="Image result for jaw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42204" y="3146481"/>
            <a:ext cx="3543097" cy="22144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91645" y="2437682"/>
            <a:ext cx="4572000" cy="461665"/>
          </a:xfrm>
          <a:prstGeom prst="rect">
            <a:avLst/>
          </a:prstGeom>
        </p:spPr>
        <p:txBody>
          <a:bodyPr>
            <a:spAutoFit/>
          </a:bodyPr>
          <a:lstStyle/>
          <a:p>
            <a:pPr marL="274320" lvl="0" indent="-274320" algn="ctr" defTabSz="914400">
              <a:spcBef>
                <a:spcPct val="20000"/>
              </a:spcBef>
              <a:buClr>
                <a:srgbClr val="AA2B1E"/>
              </a:buClr>
              <a:buSzPct val="85000"/>
              <a:buFont typeface="Brush Script MT" pitchFamily="66" charset="0"/>
              <a:buChar char="O"/>
            </a:pPr>
            <a:r>
              <a:rPr lang="en-US" sz="2400" dirty="0">
                <a:solidFill>
                  <a:srgbClr val="004080"/>
                </a:solidFill>
              </a:rPr>
              <a:t>What is </a:t>
            </a:r>
            <a:r>
              <a:rPr lang="en-US" sz="2400" b="1" dirty="0">
                <a:solidFill>
                  <a:srgbClr val="004080"/>
                </a:solidFill>
              </a:rPr>
              <a:t>Character vs. </a:t>
            </a:r>
            <a:r>
              <a:rPr lang="en-US" sz="2400" b="1" dirty="0" smtClean="0">
                <a:solidFill>
                  <a:srgbClr val="004080"/>
                </a:solidFill>
              </a:rPr>
              <a:t>Nature?</a:t>
            </a:r>
            <a:endParaRPr lang="en-US" sz="2400" b="1" dirty="0">
              <a:solidFill>
                <a:srgbClr val="00408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Plot Diagram</a:t>
            </a:r>
            <a:endParaRPr lang="en-US" b="0" dirty="0" smtClean="0">
              <a:effectLst/>
            </a:endParaRPr>
          </a:p>
          <a:p>
            <a:pPr algn="ctr"/>
            <a:r>
              <a:rPr lang="en-US" b="0" dirty="0" smtClean="0"/>
              <a:t> 400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dirty="0" smtClean="0"/>
              <a:t>Here the </a:t>
            </a:r>
            <a:r>
              <a:rPr lang="en-US" dirty="0"/>
              <a:t>characters are </a:t>
            </a:r>
            <a:r>
              <a:rPr lang="en-US" dirty="0" smtClean="0"/>
              <a:t>introduced</a:t>
            </a:r>
            <a:r>
              <a:rPr lang="en-US" dirty="0"/>
              <a:t> </a:t>
            </a:r>
            <a:r>
              <a:rPr lang="en-US" dirty="0" smtClean="0"/>
              <a:t>and we </a:t>
            </a:r>
            <a:r>
              <a:rPr lang="en-US" dirty="0"/>
              <a:t>also learn about the setting of the story.  Most importantly, we are introduced to the main </a:t>
            </a:r>
            <a:r>
              <a:rPr lang="en-US" dirty="0" smtClean="0"/>
              <a:t>conflict. </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Crazy Conflicts</a:t>
            </a:r>
            <a:endParaRPr lang="en-US" b="0" dirty="0" smtClean="0">
              <a:effectLst/>
            </a:endParaRPr>
          </a:p>
          <a:p>
            <a:pPr algn="ctr"/>
            <a:r>
              <a:rPr lang="en-US" b="0" dirty="0" smtClean="0"/>
              <a:t> 600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What </a:t>
            </a:r>
            <a:r>
              <a:rPr lang="en-US" b="0" dirty="0"/>
              <a:t>is </a:t>
            </a:r>
            <a:r>
              <a:rPr lang="en-US" b="1" dirty="0" smtClean="0"/>
              <a:t>Character vs. Society</a:t>
            </a:r>
            <a:r>
              <a:rPr lang="en-US" b="0" dirty="0" smtClean="0"/>
              <a:t>?</a:t>
            </a:r>
          </a:p>
          <a:p>
            <a:pPr algn="ct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pic>
        <p:nvPicPr>
          <p:cNvPr id="5" name="Picture 4"/>
          <p:cNvPicPr>
            <a:picLocks noChangeAspect="1"/>
          </p:cNvPicPr>
          <p:nvPr/>
        </p:nvPicPr>
        <p:blipFill>
          <a:blip r:embed="rId3"/>
          <a:stretch>
            <a:fillRect/>
          </a:stretch>
        </p:blipFill>
        <p:spPr>
          <a:xfrm>
            <a:off x="2569334" y="3082064"/>
            <a:ext cx="4236201" cy="238617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Crazy Conflicts</a:t>
            </a:r>
            <a:endParaRPr lang="en-US" b="0" dirty="0" smtClean="0">
              <a:effectLst/>
            </a:endParaRPr>
          </a:p>
          <a:p>
            <a:pPr algn="ctr"/>
            <a:r>
              <a:rPr lang="en-US" b="0" dirty="0" smtClean="0"/>
              <a:t> 800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What </a:t>
            </a:r>
            <a:r>
              <a:rPr lang="en-US" b="0" dirty="0"/>
              <a:t>is </a:t>
            </a:r>
            <a:r>
              <a:rPr lang="en-US" b="1" dirty="0" smtClean="0"/>
              <a:t>Character vs. Self</a:t>
            </a:r>
            <a:r>
              <a:rPr lang="en-US" dirty="0" smtClean="0"/>
              <a:t>?</a:t>
            </a:r>
            <a:endParaRPr lang="en-US"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Crazy Conflicts</a:t>
            </a:r>
            <a:endParaRPr lang="en-US" b="0" dirty="0" smtClean="0">
              <a:effectLst/>
            </a:endParaRPr>
          </a:p>
          <a:p>
            <a:pPr algn="ctr"/>
            <a:r>
              <a:rPr lang="en-US" b="0" dirty="0" smtClean="0"/>
              <a:t> 1000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What </a:t>
            </a:r>
            <a:r>
              <a:rPr lang="en-US" b="0" dirty="0"/>
              <a:t>is </a:t>
            </a:r>
            <a:r>
              <a:rPr lang="en-US" b="1" dirty="0" smtClean="0"/>
              <a:t>Character vs. Society</a:t>
            </a:r>
            <a:r>
              <a:rPr lang="en-US" b="0" dirty="0" smtClean="0"/>
              <a:t>?</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107142"/>
            <a:ext cx="6965245" cy="1202485"/>
          </a:xfrm>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Setting the Setting</a:t>
            </a:r>
            <a:endParaRPr lang="en-US" b="0" dirty="0" smtClean="0">
              <a:effectLst/>
            </a:endParaRPr>
          </a:p>
          <a:p>
            <a:pPr algn="ctr"/>
            <a:r>
              <a:rPr lang="en-US" b="0" dirty="0" smtClean="0"/>
              <a:t> 200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What is </a:t>
            </a:r>
            <a:r>
              <a:rPr lang="en-US" b="1" dirty="0" smtClean="0"/>
              <a:t>time</a:t>
            </a:r>
            <a:r>
              <a:rPr lang="en-US" b="0" dirty="0" smtClean="0"/>
              <a:t> and </a:t>
            </a:r>
            <a:r>
              <a:rPr lang="en-US" b="1" dirty="0" smtClean="0"/>
              <a:t>place</a:t>
            </a:r>
            <a:r>
              <a:rPr lang="en-US" b="0" dirty="0" smtClean="0"/>
              <a:t>?</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91902"/>
            <a:ext cx="6965245" cy="1202485"/>
          </a:xfrm>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Setting the Setting</a:t>
            </a:r>
            <a:endParaRPr lang="en-US" b="0" dirty="0" smtClean="0">
              <a:effectLst/>
            </a:endParaRPr>
          </a:p>
          <a:p>
            <a:pPr algn="ctr"/>
            <a:r>
              <a:rPr lang="en-US" b="0" dirty="0" smtClean="0"/>
              <a:t> 400</a:t>
            </a:r>
            <a:endParaRPr lang="en-US" b="0" dirty="0"/>
          </a:p>
        </p:txBody>
      </p:sp>
      <p:sp>
        <p:nvSpPr>
          <p:cNvPr id="3" name="Content Placeholder 2"/>
          <p:cNvSpPr>
            <a:spLocks noGrp="1"/>
          </p:cNvSpPr>
          <p:nvPr>
            <p:ph idx="1"/>
          </p:nvPr>
        </p:nvSpPr>
        <p:spPr>
          <a:xfrm>
            <a:off x="5029201" y="2602884"/>
            <a:ext cx="2346959" cy="2939225"/>
          </a:xfrm>
        </p:spPr>
        <p:txBody>
          <a:bodyPr/>
          <a:lstStyle/>
          <a:p>
            <a:pPr algn="ctr"/>
            <a:endParaRPr lang="en-US" b="0" dirty="0" smtClean="0"/>
          </a:p>
          <a:p>
            <a:pPr algn="ctr"/>
            <a:r>
              <a:rPr lang="en-US" b="0" dirty="0" smtClean="0"/>
              <a:t>What is the </a:t>
            </a:r>
            <a:r>
              <a:rPr lang="en-US" b="1" dirty="0" smtClean="0"/>
              <a:t>distant past</a:t>
            </a:r>
            <a:r>
              <a:rPr lang="en-US" b="0" dirty="0" smtClean="0"/>
              <a:t>?</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pic>
        <p:nvPicPr>
          <p:cNvPr id="5" name="Picture 4"/>
          <p:cNvPicPr>
            <a:picLocks noChangeAspect="1"/>
          </p:cNvPicPr>
          <p:nvPr/>
        </p:nvPicPr>
        <p:blipFill>
          <a:blip r:embed="rId3"/>
          <a:stretch>
            <a:fillRect/>
          </a:stretch>
        </p:blipFill>
        <p:spPr>
          <a:xfrm>
            <a:off x="1394827" y="2294387"/>
            <a:ext cx="2677100" cy="3545828"/>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61422"/>
            <a:ext cx="6965245" cy="1202485"/>
          </a:xfrm>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Setting the Setting</a:t>
            </a:r>
            <a:endParaRPr lang="en-US" b="0" dirty="0" smtClean="0">
              <a:effectLst/>
            </a:endParaRPr>
          </a:p>
          <a:p>
            <a:pPr algn="ctr"/>
            <a:r>
              <a:rPr lang="en-US" b="0" dirty="0" smtClean="0"/>
              <a:t> 600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b="0" dirty="0" smtClean="0"/>
              <a:t>What is the </a:t>
            </a:r>
            <a:r>
              <a:rPr lang="en-US" b="1" dirty="0" smtClean="0"/>
              <a:t>present</a:t>
            </a:r>
            <a:r>
              <a:rPr lang="en-US" b="0" dirty="0" smtClean="0"/>
              <a:t> and an </a:t>
            </a:r>
            <a:r>
              <a:rPr lang="en-US" b="1" dirty="0" smtClean="0"/>
              <a:t>office building</a:t>
            </a:r>
            <a:r>
              <a:rPr lang="en-US" b="0" dirty="0" smtClean="0"/>
              <a:t>? </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46182"/>
            <a:ext cx="6965245" cy="1202485"/>
          </a:xfrm>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Setting the Setting</a:t>
            </a:r>
            <a:endParaRPr lang="en-US" b="0" dirty="0" smtClean="0">
              <a:effectLst/>
            </a:endParaRPr>
          </a:p>
          <a:p>
            <a:pPr algn="ctr"/>
            <a:r>
              <a:rPr lang="en-US" b="0" dirty="0" smtClean="0"/>
              <a:t> 800</a:t>
            </a:r>
            <a:endParaRPr lang="en-US" b="0" dirty="0"/>
          </a:p>
        </p:txBody>
      </p:sp>
      <p:sp>
        <p:nvSpPr>
          <p:cNvPr id="3" name="Content Placeholder 2"/>
          <p:cNvSpPr>
            <a:spLocks noGrp="1"/>
          </p:cNvSpPr>
          <p:nvPr>
            <p:ph idx="1"/>
          </p:nvPr>
        </p:nvSpPr>
        <p:spPr/>
        <p:txBody>
          <a:bodyPr/>
          <a:lstStyle/>
          <a:p>
            <a:pPr marL="274320" marR="0" indent="-274320" algn="ctr" defTabSz="914400" rtl="0"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endParaRPr lang="en-US" sz="2400" b="0" kern="1200" dirty="0" smtClean="0">
              <a:solidFill>
                <a:schemeClr val="tx1"/>
              </a:solidFill>
              <a:effectLst/>
              <a:latin typeface="+mn-lt"/>
              <a:ea typeface="+mn-ea"/>
              <a:cs typeface="+mn-cs"/>
            </a:endParaRPr>
          </a:p>
          <a:p>
            <a:pPr marL="274320" marR="0" indent="-274320" algn="ctr" defTabSz="914400" rtl="0"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r>
              <a:rPr lang="en-US" sz="2400" b="0" kern="1200" dirty="0" smtClean="0">
                <a:solidFill>
                  <a:schemeClr val="tx1"/>
                </a:solidFill>
                <a:effectLst/>
                <a:latin typeface="+mn-lt"/>
                <a:ea typeface="+mn-ea"/>
                <a:cs typeface="+mn-cs"/>
              </a:rPr>
              <a:t>What is the </a:t>
            </a:r>
            <a:r>
              <a:rPr lang="en-US" sz="2400" b="1" kern="1200" dirty="0" smtClean="0">
                <a:solidFill>
                  <a:schemeClr val="tx1"/>
                </a:solidFill>
                <a:effectLst/>
                <a:latin typeface="+mn-lt"/>
                <a:ea typeface="+mn-ea"/>
                <a:cs typeface="+mn-cs"/>
              </a:rPr>
              <a:t>distant future </a:t>
            </a:r>
            <a:r>
              <a:rPr lang="en-US" sz="2400" kern="1200" dirty="0" smtClean="0">
                <a:solidFill>
                  <a:schemeClr val="tx1"/>
                </a:solidFill>
                <a:effectLst/>
                <a:latin typeface="+mn-lt"/>
                <a:ea typeface="+mn-ea"/>
                <a:cs typeface="+mn-cs"/>
              </a:rPr>
              <a:t>and</a:t>
            </a:r>
            <a:r>
              <a:rPr lang="en-US" sz="2400" b="1" kern="1200" dirty="0" smtClean="0">
                <a:solidFill>
                  <a:schemeClr val="tx1"/>
                </a:solidFill>
                <a:effectLst/>
                <a:latin typeface="+mn-lt"/>
                <a:ea typeface="+mn-ea"/>
                <a:cs typeface="+mn-cs"/>
              </a:rPr>
              <a:t> </a:t>
            </a:r>
            <a:r>
              <a:rPr lang="en-US" sz="2400" b="0" kern="1200" dirty="0" smtClean="0">
                <a:solidFill>
                  <a:schemeClr val="tx1"/>
                </a:solidFill>
                <a:effectLst/>
                <a:latin typeface="+mn-lt"/>
                <a:ea typeface="+mn-ea"/>
                <a:cs typeface="+mn-cs"/>
              </a:rPr>
              <a:t>on a </a:t>
            </a:r>
            <a:r>
              <a:rPr lang="en-US" sz="2400" b="1" kern="1200" dirty="0" smtClean="0">
                <a:solidFill>
                  <a:schemeClr val="tx1"/>
                </a:solidFill>
                <a:effectLst/>
                <a:latin typeface="+mn-lt"/>
                <a:ea typeface="+mn-ea"/>
                <a:cs typeface="+mn-cs"/>
              </a:rPr>
              <a:t>spacecraft</a:t>
            </a:r>
            <a:r>
              <a:rPr lang="en-US" sz="2400" kern="1200" dirty="0" smtClean="0">
                <a:solidFill>
                  <a:schemeClr val="tx1"/>
                </a:solidFill>
                <a:effectLst/>
              </a:rPr>
              <a:t>? </a:t>
            </a:r>
            <a:endParaRPr lang="en-US" sz="2400" dirty="0" smtClean="0">
              <a:effectLst/>
            </a:endParaRPr>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61422"/>
            <a:ext cx="6965245" cy="1202485"/>
          </a:xfrm>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Setting the Setting</a:t>
            </a:r>
            <a:endParaRPr lang="en-US" b="0" dirty="0" smtClean="0">
              <a:effectLst/>
            </a:endParaRPr>
          </a:p>
          <a:p>
            <a:pPr algn="ctr"/>
            <a:r>
              <a:rPr lang="en-US" b="0" dirty="0" smtClean="0"/>
              <a:t> 1000</a:t>
            </a:r>
            <a:endParaRPr lang="en-US" b="0" dirty="0"/>
          </a:p>
        </p:txBody>
      </p:sp>
      <p:sp>
        <p:nvSpPr>
          <p:cNvPr id="3" name="Content Placeholder 2"/>
          <p:cNvSpPr>
            <a:spLocks noGrp="1"/>
          </p:cNvSpPr>
          <p:nvPr>
            <p:ph idx="1"/>
          </p:nvPr>
        </p:nvSpPr>
        <p:spPr/>
        <p:txBody>
          <a:bodyPr/>
          <a:lstStyle/>
          <a:p>
            <a:pPr algn="ctr" rtl="0" eaLnBrk="1" latinLnBrk="0" hangingPunct="1"/>
            <a:endParaRPr lang="en-US" sz="2400" b="0" kern="1200" dirty="0" smtClean="0">
              <a:solidFill>
                <a:schemeClr val="tx1"/>
              </a:solidFill>
              <a:effectLst/>
              <a:latin typeface="+mn-lt"/>
              <a:ea typeface="+mn-ea"/>
              <a:cs typeface="+mn-cs"/>
            </a:endParaRPr>
          </a:p>
          <a:p>
            <a:pPr algn="ctr" rtl="0" eaLnBrk="1" latinLnBrk="0" hangingPunct="1"/>
            <a:r>
              <a:rPr lang="en-US" sz="2400" b="0" kern="1200" dirty="0" smtClean="0">
                <a:solidFill>
                  <a:schemeClr val="tx1"/>
                </a:solidFill>
                <a:effectLst/>
                <a:latin typeface="+mn-lt"/>
                <a:ea typeface="+mn-ea"/>
                <a:cs typeface="+mn-cs"/>
              </a:rPr>
              <a:t>What is the </a:t>
            </a:r>
            <a:r>
              <a:rPr lang="en-US" sz="2400" b="1" kern="1200" dirty="0" smtClean="0">
                <a:solidFill>
                  <a:schemeClr val="tx1"/>
                </a:solidFill>
                <a:effectLst/>
                <a:latin typeface="+mn-lt"/>
                <a:ea typeface="+mn-ea"/>
                <a:cs typeface="+mn-cs"/>
              </a:rPr>
              <a:t>past</a:t>
            </a:r>
            <a:r>
              <a:rPr lang="en-US" sz="2400" b="0" kern="1200" dirty="0" smtClean="0">
                <a:solidFill>
                  <a:schemeClr val="tx1"/>
                </a:solidFill>
                <a:effectLst/>
                <a:latin typeface="+mn-lt"/>
                <a:ea typeface="+mn-ea"/>
                <a:cs typeface="+mn-cs"/>
              </a:rPr>
              <a:t> and at a </a:t>
            </a:r>
            <a:r>
              <a:rPr lang="en-US" sz="2400" b="1" kern="1200" dirty="0" smtClean="0">
                <a:solidFill>
                  <a:schemeClr val="tx1"/>
                </a:solidFill>
                <a:effectLst/>
                <a:latin typeface="+mn-lt"/>
                <a:ea typeface="+mn-ea"/>
                <a:cs typeface="+mn-cs"/>
              </a:rPr>
              <a:t>bank</a:t>
            </a:r>
            <a:r>
              <a:rPr lang="en-US" sz="2400" b="0" kern="1200" dirty="0" smtClean="0">
                <a:solidFill>
                  <a:schemeClr val="tx1"/>
                </a:solidFill>
                <a:effectLst/>
                <a:latin typeface="+mn-lt"/>
                <a:ea typeface="+mn-ea"/>
                <a:cs typeface="+mn-cs"/>
              </a:rPr>
              <a:t>? </a:t>
            </a:r>
            <a:endParaRPr lang="en-US" sz="2400" b="0" dirty="0">
              <a:effectLst/>
            </a:endParaRPr>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t>All Mixed Up!</a:t>
            </a:r>
            <a:br>
              <a:rPr lang="en-US" b="0" dirty="0" smtClean="0"/>
            </a:br>
            <a:r>
              <a:rPr lang="en-US" b="0" dirty="0" smtClean="0"/>
              <a:t>200</a:t>
            </a:r>
            <a:endParaRPr lang="en-US" b="0" dirty="0"/>
          </a:p>
        </p:txBody>
      </p:sp>
      <p:sp>
        <p:nvSpPr>
          <p:cNvPr id="3" name="Content Placeholder 2"/>
          <p:cNvSpPr>
            <a:spLocks noGrp="1"/>
          </p:cNvSpPr>
          <p:nvPr>
            <p:ph idx="1"/>
          </p:nvPr>
        </p:nvSpPr>
        <p:spPr/>
        <p:txBody>
          <a:bodyPr/>
          <a:lstStyle/>
          <a:p>
            <a:pPr algn="ctr"/>
            <a:endParaRPr lang="en-US" dirty="0" smtClean="0"/>
          </a:p>
          <a:p>
            <a:pPr algn="ctr"/>
            <a:r>
              <a:rPr lang="en-US" dirty="0" smtClean="0"/>
              <a:t>What is the</a:t>
            </a:r>
            <a:r>
              <a:rPr lang="en-US" b="1" dirty="0" smtClean="0"/>
              <a:t> distant future</a:t>
            </a:r>
            <a:r>
              <a:rPr lang="en-US" dirty="0" smtClean="0"/>
              <a:t>?</a:t>
            </a:r>
            <a:endParaRPr lang="en-US" dirty="0"/>
          </a:p>
        </p:txBody>
      </p:sp>
      <p:sp>
        <p:nvSpPr>
          <p:cNvPr id="5" name="Action Button: Custom 4">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t>All Mixed Up!</a:t>
            </a:r>
            <a:br>
              <a:rPr lang="en-US" b="0" dirty="0" smtClean="0"/>
            </a:br>
            <a:r>
              <a:rPr lang="en-US" b="0" dirty="0" smtClean="0"/>
              <a:t> 400</a:t>
            </a:r>
            <a:endParaRPr lang="en-US" b="0" dirty="0"/>
          </a:p>
        </p:txBody>
      </p:sp>
      <p:sp>
        <p:nvSpPr>
          <p:cNvPr id="3" name="Content Placeholder 2"/>
          <p:cNvSpPr>
            <a:spLocks noGrp="1"/>
          </p:cNvSpPr>
          <p:nvPr>
            <p:ph idx="1"/>
          </p:nvPr>
        </p:nvSpPr>
        <p:spPr/>
        <p:txBody>
          <a:bodyPr/>
          <a:lstStyle/>
          <a:p>
            <a:pPr algn="ctr"/>
            <a:r>
              <a:rPr lang="en-US" dirty="0" smtClean="0"/>
              <a:t>What is </a:t>
            </a:r>
            <a:r>
              <a:rPr lang="en-US" b="1" dirty="0"/>
              <a:t>C</a:t>
            </a:r>
            <a:r>
              <a:rPr lang="en-US" b="1" dirty="0" smtClean="0"/>
              <a:t>haracter vs. Character</a:t>
            </a:r>
            <a:r>
              <a:rPr lang="en-US" dirty="0" smtClean="0"/>
              <a:t>?</a:t>
            </a:r>
            <a:endParaRPr lang="en-US"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pic>
        <p:nvPicPr>
          <p:cNvPr id="5" name="Picture 4"/>
          <p:cNvPicPr>
            <a:picLocks noChangeAspect="1"/>
          </p:cNvPicPr>
          <p:nvPr/>
        </p:nvPicPr>
        <p:blipFill>
          <a:blip r:embed="rId3"/>
          <a:stretch>
            <a:fillRect/>
          </a:stretch>
        </p:blipFill>
        <p:spPr>
          <a:xfrm>
            <a:off x="2882171" y="3168688"/>
            <a:ext cx="3619500" cy="150495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Plot Diagram</a:t>
            </a:r>
            <a:endParaRPr lang="en-US" b="0" dirty="0" smtClean="0">
              <a:effectLst/>
            </a:endParaRPr>
          </a:p>
          <a:p>
            <a:pPr algn="ctr"/>
            <a:r>
              <a:rPr lang="en-US" b="0" dirty="0" smtClean="0"/>
              <a:t> 600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dirty="0" smtClean="0"/>
              <a:t>Here all </a:t>
            </a:r>
            <a:r>
              <a:rPr lang="en-US" dirty="0"/>
              <a:t>loose ends of the plot are tied up.  The conflict(s) and climax are taken care of.</a:t>
            </a:r>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t>All Mixed Up!</a:t>
            </a:r>
            <a:br>
              <a:rPr lang="en-US" b="0" dirty="0" smtClean="0"/>
            </a:br>
            <a:r>
              <a:rPr lang="en-US" b="0" dirty="0" smtClean="0"/>
              <a:t> 600</a:t>
            </a:r>
            <a:endParaRPr lang="en-US" b="0" dirty="0"/>
          </a:p>
        </p:txBody>
      </p:sp>
      <p:sp>
        <p:nvSpPr>
          <p:cNvPr id="3" name="Content Placeholder 2"/>
          <p:cNvSpPr>
            <a:spLocks noGrp="1"/>
          </p:cNvSpPr>
          <p:nvPr>
            <p:ph idx="1"/>
          </p:nvPr>
        </p:nvSpPr>
        <p:spPr/>
        <p:txBody>
          <a:bodyPr/>
          <a:lstStyle/>
          <a:p>
            <a:pPr algn="ctr"/>
            <a:r>
              <a:rPr lang="en-US" dirty="0" smtClean="0"/>
              <a:t>What is </a:t>
            </a:r>
            <a:r>
              <a:rPr lang="en-US" b="1" dirty="0" smtClean="0"/>
              <a:t>falling action</a:t>
            </a:r>
            <a:r>
              <a:rPr lang="en-US" dirty="0" smtClean="0"/>
              <a:t>?</a:t>
            </a:r>
            <a:endParaRPr lang="en-US"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t>All Mixed Up!</a:t>
            </a:r>
            <a:br>
              <a:rPr lang="en-US" b="0" dirty="0" smtClean="0"/>
            </a:br>
            <a:r>
              <a:rPr lang="en-US" b="0" dirty="0" smtClean="0"/>
              <a:t> 800</a:t>
            </a:r>
            <a:endParaRPr lang="en-US" b="0" dirty="0"/>
          </a:p>
        </p:txBody>
      </p:sp>
      <p:sp>
        <p:nvSpPr>
          <p:cNvPr id="3" name="Content Placeholder 2"/>
          <p:cNvSpPr>
            <a:spLocks noGrp="1"/>
          </p:cNvSpPr>
          <p:nvPr>
            <p:ph idx="1"/>
          </p:nvPr>
        </p:nvSpPr>
        <p:spPr/>
        <p:txBody>
          <a:bodyPr/>
          <a:lstStyle/>
          <a:p>
            <a:pPr algn="ctr"/>
            <a:r>
              <a:rPr lang="en-US" dirty="0" smtClean="0"/>
              <a:t>What is </a:t>
            </a:r>
            <a:r>
              <a:rPr lang="en-US" b="1" dirty="0" smtClean="0"/>
              <a:t>internal</a:t>
            </a:r>
            <a:r>
              <a:rPr lang="en-US" dirty="0" smtClean="0"/>
              <a:t> conflict?</a:t>
            </a:r>
            <a:endParaRPr lang="en-US"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0" dirty="0" smtClean="0"/>
              <a:t>All Mixed Up!</a:t>
            </a:r>
            <a:br>
              <a:rPr lang="en-US" b="0" dirty="0" smtClean="0"/>
            </a:br>
            <a:r>
              <a:rPr lang="en-US" b="0" dirty="0" smtClean="0"/>
              <a:t> 1000</a:t>
            </a:r>
            <a:endParaRPr lang="en-US" b="0" dirty="0"/>
          </a:p>
        </p:txBody>
      </p:sp>
      <p:sp>
        <p:nvSpPr>
          <p:cNvPr id="3" name="Content Placeholder 2"/>
          <p:cNvSpPr>
            <a:spLocks noGrp="1"/>
          </p:cNvSpPr>
          <p:nvPr>
            <p:ph idx="1"/>
          </p:nvPr>
        </p:nvSpPr>
        <p:spPr/>
        <p:txBody>
          <a:bodyPr/>
          <a:lstStyle/>
          <a:p>
            <a:pPr algn="ctr"/>
            <a:r>
              <a:rPr lang="en-US" dirty="0" smtClean="0"/>
              <a:t>What is </a:t>
            </a:r>
            <a:r>
              <a:rPr lang="en-US" b="1" dirty="0" smtClean="0"/>
              <a:t>setting</a:t>
            </a:r>
            <a:r>
              <a:rPr lang="en-US" dirty="0" smtClean="0"/>
              <a:t>?</a:t>
            </a:r>
            <a:endParaRPr lang="en-US"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smtClean="0"/>
              <a:t>Bibliography</a:t>
            </a:r>
            <a:endParaRPr lang="en-US" b="0" dirty="0"/>
          </a:p>
        </p:txBody>
      </p:sp>
      <p:sp>
        <p:nvSpPr>
          <p:cNvPr id="3" name="Content Placeholder 2"/>
          <p:cNvSpPr>
            <a:spLocks noGrp="1"/>
          </p:cNvSpPr>
          <p:nvPr>
            <p:ph idx="1"/>
          </p:nvPr>
        </p:nvSpPr>
        <p:spPr/>
        <p:txBody>
          <a:bodyPr/>
          <a:lstStyle/>
          <a:p>
            <a:r>
              <a:rPr lang="en-US" dirty="0"/>
              <a:t>N/A. "The Great Gatsby." </a:t>
            </a:r>
            <a:r>
              <a:rPr lang="en-US" i="1" dirty="0"/>
              <a:t>Wikipedia</a:t>
            </a:r>
            <a:r>
              <a:rPr lang="en-US" dirty="0"/>
              <a:t>. Wikimedia </a:t>
            </a:r>
            <a:r>
              <a:rPr lang="en-US" dirty="0" smtClean="0"/>
              <a:t>The Free Encyclopedia, </a:t>
            </a:r>
            <a:r>
              <a:rPr lang="en-US" dirty="0"/>
              <a:t>12 Sept. 2013. Web. 15 Sept. 2013</a:t>
            </a:r>
            <a:r>
              <a:rPr lang="en-US" dirty="0" smtClean="0"/>
              <a:t>.</a:t>
            </a:r>
          </a:p>
          <a:p>
            <a:r>
              <a:rPr lang="en-US" dirty="0"/>
              <a:t>Cumaraswamy Streat, Shanthi. "Happy Birthday, William Shakespeare!" Web log post. </a:t>
            </a:r>
            <a:r>
              <a:rPr lang="en-US" i="1" dirty="0"/>
              <a:t>The World Is Your Oyster</a:t>
            </a:r>
            <a:r>
              <a:rPr lang="en-US" dirty="0"/>
              <a:t>. </a:t>
            </a:r>
            <a:r>
              <a:rPr lang="en-US" dirty="0" smtClean="0"/>
              <a:t>23 </a:t>
            </a:r>
            <a:r>
              <a:rPr lang="en-US" dirty="0"/>
              <a:t>Apr. 2013. Web. 14 Sept. 2013</a:t>
            </a:r>
            <a:r>
              <a:rPr lang="en-US" dirty="0" smtClean="0"/>
              <a:t>.</a:t>
            </a:r>
          </a:p>
          <a:p>
            <a:r>
              <a:rPr lang="en-US" i="1" dirty="0"/>
              <a:t>Merriam-Webster.com</a:t>
            </a:r>
            <a:r>
              <a:rPr lang="en-US" dirty="0"/>
              <a:t>. Merriam-Webster, 2011.Web. </a:t>
            </a:r>
            <a:r>
              <a:rPr lang="en-US" dirty="0" smtClean="0"/>
              <a:t>16 Sept. 2013.</a:t>
            </a:r>
            <a:endParaRPr lang="en-US"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Game Board</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Plot Diagram</a:t>
            </a:r>
            <a:endParaRPr lang="en-US" b="0" dirty="0" smtClean="0">
              <a:effectLst/>
            </a:endParaRPr>
          </a:p>
          <a:p>
            <a:pPr algn="ctr"/>
            <a:r>
              <a:rPr lang="en-US" b="0" dirty="0" smtClean="0"/>
              <a:t> 800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dirty="0"/>
              <a:t>This part of the story begins to develop the conflict(s).  A building of interest or suspense occurs.</a:t>
            </a:r>
          </a:p>
        </p:txBody>
      </p:sp>
      <p:sp>
        <p:nvSpPr>
          <p:cNvPr id="4" name="Action Button: Custom 3">
            <a:hlinkClick r:id="rId2" action="ppaction://hlinksldjump" highlightClick="1"/>
          </p:cNvPr>
          <p:cNvSpPr/>
          <p:nvPr/>
        </p:nvSpPr>
        <p:spPr>
          <a:xfrm>
            <a:off x="7518180" y="585037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Plot Diagram</a:t>
            </a:r>
            <a:endParaRPr lang="en-US" b="0" dirty="0" smtClean="0">
              <a:effectLst/>
            </a:endParaRPr>
          </a:p>
          <a:p>
            <a:pPr algn="ctr"/>
            <a:r>
              <a:rPr lang="en-US" b="0" dirty="0" smtClean="0"/>
              <a:t> 1000</a:t>
            </a:r>
            <a:endParaRPr lang="en-US" b="0" dirty="0"/>
          </a:p>
        </p:txBody>
      </p:sp>
      <p:sp>
        <p:nvSpPr>
          <p:cNvPr id="3" name="Content Placeholder 2"/>
          <p:cNvSpPr>
            <a:spLocks noGrp="1"/>
          </p:cNvSpPr>
          <p:nvPr>
            <p:ph idx="1"/>
          </p:nvPr>
        </p:nvSpPr>
        <p:spPr/>
        <p:txBody>
          <a:bodyPr/>
          <a:lstStyle/>
          <a:p>
            <a:pPr algn="ctr"/>
            <a:endParaRPr lang="en-US" b="0" dirty="0" smtClean="0"/>
          </a:p>
          <a:p>
            <a:pPr algn="ctr"/>
            <a:r>
              <a:rPr lang="en-US" dirty="0"/>
              <a:t>This is the turning point of the story. Usually the main character comes face to face with a conflict.</a:t>
            </a:r>
            <a:endParaRPr lang="en-US" b="0"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Picking the Plot</a:t>
            </a:r>
            <a:endParaRPr lang="en-US" b="0" dirty="0" smtClean="0">
              <a:effectLst/>
            </a:endParaRPr>
          </a:p>
          <a:p>
            <a:pPr algn="ctr"/>
            <a:r>
              <a:rPr lang="en-US" b="0" dirty="0" smtClean="0"/>
              <a:t> 200</a:t>
            </a:r>
            <a:endParaRPr lang="en-US" b="0" dirty="0"/>
          </a:p>
        </p:txBody>
      </p:sp>
      <p:sp>
        <p:nvSpPr>
          <p:cNvPr id="3" name="Content Placeholder 2"/>
          <p:cNvSpPr>
            <a:spLocks noGrp="1"/>
          </p:cNvSpPr>
          <p:nvPr>
            <p:ph idx="1"/>
          </p:nvPr>
        </p:nvSpPr>
        <p:spPr/>
        <p:txBody>
          <a:bodyPr/>
          <a:lstStyle/>
          <a:p>
            <a:pPr algn="ctr"/>
            <a:endParaRPr lang="en-US" b="0" dirty="0" smtClean="0"/>
          </a:p>
          <a:p>
            <a:r>
              <a:rPr lang="en-US" dirty="0"/>
              <a:t>“In the end, they all lived happily ever after.”</a:t>
            </a:r>
          </a:p>
          <a:p>
            <a:r>
              <a:rPr lang="en-US" dirty="0"/>
              <a:t>This line is an example of the </a:t>
            </a:r>
            <a:r>
              <a:rPr lang="en-US" dirty="0" smtClean="0"/>
              <a:t>_____________ of a story. </a:t>
            </a:r>
            <a:endParaRPr lang="en-US" dirty="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4400" b="0" kern="1200" dirty="0" smtClean="0">
                <a:solidFill>
                  <a:schemeClr val="tx1"/>
                </a:solidFill>
                <a:effectLst/>
                <a:latin typeface="+mj-lt"/>
                <a:ea typeface="+mj-ea"/>
                <a:cs typeface="+mj-cs"/>
              </a:rPr>
              <a:t>Picking the Plot</a:t>
            </a:r>
            <a:endParaRPr lang="en-US" b="0" dirty="0" smtClean="0">
              <a:effectLst/>
            </a:endParaRPr>
          </a:p>
          <a:p>
            <a:pPr algn="ctr"/>
            <a:r>
              <a:rPr lang="en-US" b="0" dirty="0" smtClean="0"/>
              <a:t> 400</a:t>
            </a:r>
            <a:endParaRPr lang="en-US" b="0" dirty="0"/>
          </a:p>
        </p:txBody>
      </p:sp>
      <p:sp>
        <p:nvSpPr>
          <p:cNvPr id="3" name="Content Placeholder 2"/>
          <p:cNvSpPr>
            <a:spLocks noGrp="1"/>
          </p:cNvSpPr>
          <p:nvPr>
            <p:ph idx="1"/>
          </p:nvPr>
        </p:nvSpPr>
        <p:spPr/>
        <p:txBody>
          <a:bodyPr/>
          <a:lstStyle/>
          <a:p>
            <a:endParaRPr lang="en-US" b="0" dirty="0" smtClean="0"/>
          </a:p>
          <a:p>
            <a:r>
              <a:rPr lang="en-US" b="0" dirty="0" smtClean="0"/>
              <a:t>“Once upon a time, there lived a little prince on a far away planet. The little prince was lonely and searching for a friend.” </a:t>
            </a:r>
          </a:p>
          <a:p>
            <a:r>
              <a:rPr lang="en-US" dirty="0" smtClean="0"/>
              <a:t>These lines are an example of the ___________ of a story. </a:t>
            </a:r>
            <a:endParaRPr lang="en-US" b="0" dirty="0" smtClean="0"/>
          </a:p>
        </p:txBody>
      </p:sp>
      <p:sp>
        <p:nvSpPr>
          <p:cNvPr id="4" name="Action Button: Custom 3">
            <a:hlinkClick r:id="rId2" action="ppaction://hlinksldjump" highlightClick="1"/>
          </p:cNvPr>
          <p:cNvSpPr/>
          <p:nvPr/>
        </p:nvSpPr>
        <p:spPr>
          <a:xfrm>
            <a:off x="7518180" y="5840215"/>
            <a:ext cx="1168620" cy="101778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Question</a:t>
            </a: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16">
      <a:dk1>
        <a:srgbClr val="00408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1222</TotalTime>
  <Words>1590</Words>
  <Application>Microsoft Office PowerPoint</Application>
  <PresentationFormat>On-screen Show (4:3)</PresentationFormat>
  <Paragraphs>268</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Brush Script MT</vt:lpstr>
      <vt:lpstr>Calibri</vt:lpstr>
      <vt:lpstr>Constantia</vt:lpstr>
      <vt:lpstr>Franklin Gothic Book</vt:lpstr>
      <vt:lpstr>Rage Italic</vt:lpstr>
      <vt:lpstr>Pushpin</vt:lpstr>
      <vt:lpstr>PowerPoint Presentation</vt:lpstr>
      <vt:lpstr>PowerPoint Presentation</vt:lpstr>
      <vt:lpstr>Plot Diagram  200</vt:lpstr>
      <vt:lpstr>Plot Diagram  400</vt:lpstr>
      <vt:lpstr>Plot Diagram  600</vt:lpstr>
      <vt:lpstr>Plot Diagram  800</vt:lpstr>
      <vt:lpstr>Plot Diagram  1000</vt:lpstr>
      <vt:lpstr>Picking the Plot  200</vt:lpstr>
      <vt:lpstr>Picking the Plot  400</vt:lpstr>
      <vt:lpstr>Picking the Plot  600</vt:lpstr>
      <vt:lpstr>Picking the Plot  800</vt:lpstr>
      <vt:lpstr>Picking the Plot  1000</vt:lpstr>
      <vt:lpstr>Crazy Conflicts  200</vt:lpstr>
      <vt:lpstr>Crazy Conflicts  400</vt:lpstr>
      <vt:lpstr>Crazy Conflicts  600</vt:lpstr>
      <vt:lpstr>Crazy Conflicts  800</vt:lpstr>
      <vt:lpstr>Crazy Conflicts  1000</vt:lpstr>
      <vt:lpstr>Setting the Setting  200</vt:lpstr>
      <vt:lpstr>Setting the Setting  400</vt:lpstr>
      <vt:lpstr>Setting the Setting  600</vt:lpstr>
      <vt:lpstr>Setting the Setting  800</vt:lpstr>
      <vt:lpstr>Setting the Setting  1000</vt:lpstr>
      <vt:lpstr>All Mixed Up!  200</vt:lpstr>
      <vt:lpstr>All Mixed Up!  400</vt:lpstr>
      <vt:lpstr>All Mixed Up! 600</vt:lpstr>
      <vt:lpstr>All Mixed Up!  800</vt:lpstr>
      <vt:lpstr>All Mixed Up!  1000</vt:lpstr>
      <vt:lpstr>Plot Diagram  200</vt:lpstr>
      <vt:lpstr>Plot Diagram 400</vt:lpstr>
      <vt:lpstr>Plot Diagram 600</vt:lpstr>
      <vt:lpstr>Plot Diagram 800</vt:lpstr>
      <vt:lpstr>Plot Diagram 1000</vt:lpstr>
      <vt:lpstr>Picking the Plot  200</vt:lpstr>
      <vt:lpstr>Picking the Plot  400</vt:lpstr>
      <vt:lpstr>Picking the Plot  600</vt:lpstr>
      <vt:lpstr>Picking the Plot  800</vt:lpstr>
      <vt:lpstr>Picking the Plot  1000</vt:lpstr>
      <vt:lpstr>Crazy Conflicts!  200</vt:lpstr>
      <vt:lpstr>Crazy Conflicts  400</vt:lpstr>
      <vt:lpstr>Crazy Conflicts  600</vt:lpstr>
      <vt:lpstr>Crazy Conflicts  800</vt:lpstr>
      <vt:lpstr>Crazy Conflicts  1000</vt:lpstr>
      <vt:lpstr>Setting the Setting  200</vt:lpstr>
      <vt:lpstr>Setting the Setting  400</vt:lpstr>
      <vt:lpstr>Setting the Setting  600</vt:lpstr>
      <vt:lpstr>Setting the Setting  800</vt:lpstr>
      <vt:lpstr>Setting the Setting  1000</vt:lpstr>
      <vt:lpstr>All Mixed Up! 200</vt:lpstr>
      <vt:lpstr>All Mixed Up!  400</vt:lpstr>
      <vt:lpstr>All Mixed Up!  600</vt:lpstr>
      <vt:lpstr>All Mixed Up!  800</vt:lpstr>
      <vt:lpstr>All Mixed Up!  1000</vt:lpstr>
      <vt:lpstr>Bibliography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Janine Corbets</dc:creator>
  <cp:lastModifiedBy>Lovalvo, Darlene</cp:lastModifiedBy>
  <cp:revision>57</cp:revision>
  <dcterms:created xsi:type="dcterms:W3CDTF">2011-09-15T00:24:05Z</dcterms:created>
  <dcterms:modified xsi:type="dcterms:W3CDTF">2016-10-27T15:17:10Z</dcterms:modified>
</cp:coreProperties>
</file>